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3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</p:sldMasterIdLst>
  <p:notesMasterIdLst>
    <p:notesMasterId r:id="rId73"/>
  </p:notesMasterIdLst>
  <p:handoutMasterIdLst>
    <p:handoutMasterId r:id="rId74"/>
  </p:handoutMasterIdLst>
  <p:sldIdLst>
    <p:sldId id="265" r:id="rId2"/>
    <p:sldId id="801" r:id="rId3"/>
    <p:sldId id="803" r:id="rId4"/>
    <p:sldId id="863" r:id="rId5"/>
    <p:sldId id="864" r:id="rId6"/>
    <p:sldId id="865" r:id="rId7"/>
    <p:sldId id="879" r:id="rId8"/>
    <p:sldId id="881" r:id="rId9"/>
    <p:sldId id="894" r:id="rId10"/>
    <p:sldId id="895" r:id="rId11"/>
    <p:sldId id="896" r:id="rId12"/>
    <p:sldId id="892" r:id="rId13"/>
    <p:sldId id="893" r:id="rId14"/>
    <p:sldId id="866" r:id="rId15"/>
    <p:sldId id="867" r:id="rId16"/>
    <p:sldId id="868" r:id="rId17"/>
    <p:sldId id="869" r:id="rId18"/>
    <p:sldId id="870" r:id="rId19"/>
    <p:sldId id="871" r:id="rId20"/>
    <p:sldId id="872" r:id="rId21"/>
    <p:sldId id="873" r:id="rId22"/>
    <p:sldId id="874" r:id="rId23"/>
    <p:sldId id="875" r:id="rId24"/>
    <p:sldId id="876" r:id="rId25"/>
    <p:sldId id="877" r:id="rId26"/>
    <p:sldId id="732" r:id="rId27"/>
    <p:sldId id="733" r:id="rId28"/>
    <p:sldId id="734" r:id="rId29"/>
    <p:sldId id="735" r:id="rId30"/>
    <p:sldId id="736" r:id="rId31"/>
    <p:sldId id="737" r:id="rId32"/>
    <p:sldId id="739" r:id="rId33"/>
    <p:sldId id="862" r:id="rId34"/>
    <p:sldId id="861" r:id="rId35"/>
    <p:sldId id="740" r:id="rId36"/>
    <p:sldId id="741" r:id="rId37"/>
    <p:sldId id="742" r:id="rId38"/>
    <p:sldId id="897" r:id="rId39"/>
    <p:sldId id="743" r:id="rId40"/>
    <p:sldId id="744" r:id="rId41"/>
    <p:sldId id="745" r:id="rId42"/>
    <p:sldId id="747" r:id="rId43"/>
    <p:sldId id="748" r:id="rId44"/>
    <p:sldId id="755" r:id="rId45"/>
    <p:sldId id="759" r:id="rId46"/>
    <p:sldId id="842" r:id="rId47"/>
    <p:sldId id="843" r:id="rId48"/>
    <p:sldId id="844" r:id="rId49"/>
    <p:sldId id="845" r:id="rId50"/>
    <p:sldId id="760" r:id="rId51"/>
    <p:sldId id="899" r:id="rId52"/>
    <p:sldId id="765" r:id="rId53"/>
    <p:sldId id="839" r:id="rId54"/>
    <p:sldId id="838" r:id="rId55"/>
    <p:sldId id="767" r:id="rId56"/>
    <p:sldId id="768" r:id="rId57"/>
    <p:sldId id="769" r:id="rId58"/>
    <p:sldId id="840" r:id="rId59"/>
    <p:sldId id="841" r:id="rId60"/>
    <p:sldId id="846" r:id="rId61"/>
    <p:sldId id="847" r:id="rId62"/>
    <p:sldId id="848" r:id="rId63"/>
    <p:sldId id="849" r:id="rId64"/>
    <p:sldId id="852" r:id="rId65"/>
    <p:sldId id="858" r:id="rId66"/>
    <p:sldId id="687" r:id="rId67"/>
    <p:sldId id="679" r:id="rId68"/>
    <p:sldId id="680" r:id="rId69"/>
    <p:sldId id="681" r:id="rId70"/>
    <p:sldId id="682" r:id="rId71"/>
    <p:sldId id="89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6DCF7D0-002F-204D-AE83-6B1487410A17}">
          <p14:sldIdLst>
            <p14:sldId id="265"/>
            <p14:sldId id="801"/>
            <p14:sldId id="803"/>
            <p14:sldId id="863"/>
            <p14:sldId id="864"/>
            <p14:sldId id="865"/>
            <p14:sldId id="879"/>
            <p14:sldId id="881"/>
            <p14:sldId id="894"/>
            <p14:sldId id="895"/>
            <p14:sldId id="896"/>
            <p14:sldId id="892"/>
            <p14:sldId id="893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</p14:sldIdLst>
        </p14:section>
        <p14:section name="Untitled Section" id="{CA85EFA2-350F-42BE-8A75-516ACAF3D63D}">
          <p14:sldIdLst>
            <p14:sldId id="732"/>
            <p14:sldId id="733"/>
            <p14:sldId id="734"/>
            <p14:sldId id="735"/>
            <p14:sldId id="736"/>
            <p14:sldId id="737"/>
            <p14:sldId id="739"/>
            <p14:sldId id="862"/>
            <p14:sldId id="861"/>
            <p14:sldId id="740"/>
            <p14:sldId id="741"/>
            <p14:sldId id="742"/>
            <p14:sldId id="897"/>
            <p14:sldId id="743"/>
            <p14:sldId id="744"/>
            <p14:sldId id="745"/>
            <p14:sldId id="747"/>
            <p14:sldId id="748"/>
            <p14:sldId id="755"/>
            <p14:sldId id="759"/>
            <p14:sldId id="842"/>
            <p14:sldId id="843"/>
            <p14:sldId id="844"/>
            <p14:sldId id="845"/>
            <p14:sldId id="760"/>
            <p14:sldId id="899"/>
            <p14:sldId id="765"/>
            <p14:sldId id="839"/>
            <p14:sldId id="838"/>
            <p14:sldId id="767"/>
            <p14:sldId id="768"/>
            <p14:sldId id="769"/>
            <p14:sldId id="840"/>
            <p14:sldId id="841"/>
            <p14:sldId id="846"/>
            <p14:sldId id="847"/>
            <p14:sldId id="848"/>
            <p14:sldId id="849"/>
            <p14:sldId id="852"/>
            <p14:sldId id="858"/>
            <p14:sldId id="687"/>
            <p14:sldId id="679"/>
            <p14:sldId id="680"/>
            <p14:sldId id="681"/>
            <p14:sldId id="682"/>
            <p14:sldId id="8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B"/>
    <a:srgbClr val="002042"/>
    <a:srgbClr val="F3B329"/>
    <a:srgbClr val="FCFCFC"/>
    <a:srgbClr val="00468E"/>
    <a:srgbClr val="003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225" autoAdjust="0"/>
  </p:normalViewPr>
  <p:slideViewPr>
    <p:cSldViewPr snapToGrid="0" snapToObjects="1">
      <p:cViewPr>
        <p:scale>
          <a:sx n="50" d="100"/>
          <a:sy n="50" d="100"/>
        </p:scale>
        <p:origin x="-1734" y="-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7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citations and publications, 2005-2016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Citations</c:v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Sheet1!$B$2:$B$26</c:f>
              <c:strCache>
                <c:ptCount val="25"/>
                <c:pt idx="0">
                  <c:v>Kessentini, Marouane</c:v>
                </c:pt>
                <c:pt idx="1">
                  <c:v>Dig, Danny</c:v>
                </c:pt>
                <c:pt idx="2">
                  <c:v>Johnson, Ralph</c:v>
                </c:pt>
                <c:pt idx="3">
                  <c:v>Counsell, Steve</c:v>
                </c:pt>
                <c:pt idx="4">
                  <c:v>Oliveto, Rocco</c:v>
                </c:pt>
                <c:pt idx="5">
                  <c:v>Thompson, Simon</c:v>
                </c:pt>
                <c:pt idx="6">
                  <c:v>Bavota, Gabriele</c:v>
                </c:pt>
                <c:pt idx="7">
                  <c:v>Tsantalis, Nikolaos</c:v>
                </c:pt>
                <c:pt idx="8">
                  <c:v>Murphy-hill, Emerson</c:v>
                </c:pt>
                <c:pt idx="9">
                  <c:v>Liu, Hui</c:v>
                </c:pt>
                <c:pt idx="10">
                  <c:v>Inoue, Katsuro</c:v>
                </c:pt>
                <c:pt idx="11">
                  <c:v>Gheyi, Rohit</c:v>
                </c:pt>
                <c:pt idx="12">
                  <c:v>Ducasse, Stephane</c:v>
                </c:pt>
                <c:pt idx="13">
                  <c:v>Li, H</c:v>
                </c:pt>
                <c:pt idx="14">
                  <c:v>Alshayeb, Mohammad</c:v>
                </c:pt>
                <c:pt idx="15">
                  <c:v>Borba, Paulo</c:v>
                </c:pt>
                <c:pt idx="16">
                  <c:v>Ouni, Ali</c:v>
                </c:pt>
                <c:pt idx="17">
                  <c:v>Roy, Chanchal</c:v>
                </c:pt>
                <c:pt idx="18">
                  <c:v>Valente, Marco</c:v>
                </c:pt>
                <c:pt idx="19">
                  <c:v>De, Lucia</c:v>
                </c:pt>
                <c:pt idx="20">
                  <c:v>Massoni, Tiago</c:v>
                </c:pt>
                <c:pt idx="21">
                  <c:v>Steimann, Friedrich</c:v>
                </c:pt>
                <c:pt idx="22">
                  <c:v>Chatzigeorgiou, Alexander</c:v>
                </c:pt>
                <c:pt idx="23">
                  <c:v>Tip, Frank</c:v>
                </c:pt>
                <c:pt idx="24">
                  <c:v>Demeyer, Serge</c:v>
                </c:pt>
              </c:strCache>
            </c:strRef>
          </c:cat>
          <c:val>
            <c:numRef>
              <c:f>Sheet1!$F$2:$F$26</c:f>
              <c:numCache>
                <c:formatCode>General</c:formatCode>
                <c:ptCount val="25"/>
                <c:pt idx="0">
                  <c:v>823</c:v>
                </c:pt>
                <c:pt idx="1">
                  <c:v>799</c:v>
                </c:pt>
                <c:pt idx="2">
                  <c:v>628</c:v>
                </c:pt>
                <c:pt idx="3">
                  <c:v>143</c:v>
                </c:pt>
                <c:pt idx="4">
                  <c:v>339</c:v>
                </c:pt>
                <c:pt idx="5">
                  <c:v>161</c:v>
                </c:pt>
                <c:pt idx="6">
                  <c:v>329</c:v>
                </c:pt>
                <c:pt idx="7">
                  <c:v>434</c:v>
                </c:pt>
                <c:pt idx="8">
                  <c:v>352</c:v>
                </c:pt>
                <c:pt idx="9">
                  <c:v>162</c:v>
                </c:pt>
                <c:pt idx="10">
                  <c:v>90</c:v>
                </c:pt>
                <c:pt idx="11">
                  <c:v>275</c:v>
                </c:pt>
                <c:pt idx="12">
                  <c:v>190</c:v>
                </c:pt>
                <c:pt idx="13">
                  <c:v>132</c:v>
                </c:pt>
                <c:pt idx="14">
                  <c:v>101</c:v>
                </c:pt>
                <c:pt idx="15">
                  <c:v>197</c:v>
                </c:pt>
                <c:pt idx="16">
                  <c:v>176</c:v>
                </c:pt>
                <c:pt idx="17">
                  <c:v>174</c:v>
                </c:pt>
                <c:pt idx="18">
                  <c:v>97</c:v>
                </c:pt>
                <c:pt idx="19">
                  <c:v>285</c:v>
                </c:pt>
                <c:pt idx="20">
                  <c:v>235</c:v>
                </c:pt>
                <c:pt idx="21">
                  <c:v>124</c:v>
                </c:pt>
                <c:pt idx="22">
                  <c:v>437</c:v>
                </c:pt>
                <c:pt idx="23">
                  <c:v>261</c:v>
                </c:pt>
                <c:pt idx="24">
                  <c:v>149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B3E-4921-BC20-9F33E50EC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289792"/>
        <c:axId val="338292096"/>
      </c:barChart>
      <c:lineChart>
        <c:grouping val="standard"/>
        <c:varyColors val="0"/>
        <c:ser>
          <c:idx val="1"/>
          <c:order val="1"/>
          <c:tx>
            <c:v>Publications</c:v>
          </c:tx>
          <c:spPr>
            <a:ln w="15875" cap="rnd">
              <a:solidFill>
                <a:schemeClr val="accent2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cat>
            <c:strRef>
              <c:f>Sheet1!$B$2:$B$26</c:f>
              <c:strCache>
                <c:ptCount val="25"/>
                <c:pt idx="0">
                  <c:v>Kessentini, Marouane</c:v>
                </c:pt>
                <c:pt idx="1">
                  <c:v>Dig, Danny</c:v>
                </c:pt>
                <c:pt idx="2">
                  <c:v>Johnson, Ralph</c:v>
                </c:pt>
                <c:pt idx="3">
                  <c:v>Counsell, Steve</c:v>
                </c:pt>
                <c:pt idx="4">
                  <c:v>Oliveto, Rocco</c:v>
                </c:pt>
                <c:pt idx="5">
                  <c:v>Thompson, Simon</c:v>
                </c:pt>
                <c:pt idx="6">
                  <c:v>Bavota, Gabriele</c:v>
                </c:pt>
                <c:pt idx="7">
                  <c:v>Tsantalis, Nikolaos</c:v>
                </c:pt>
                <c:pt idx="8">
                  <c:v>Murphy-hill, Emerson</c:v>
                </c:pt>
                <c:pt idx="9">
                  <c:v>Liu, Hui</c:v>
                </c:pt>
                <c:pt idx="10">
                  <c:v>Inoue, Katsuro</c:v>
                </c:pt>
                <c:pt idx="11">
                  <c:v>Gheyi, Rohit</c:v>
                </c:pt>
                <c:pt idx="12">
                  <c:v>Ducasse, Stephane</c:v>
                </c:pt>
                <c:pt idx="13">
                  <c:v>Li, H</c:v>
                </c:pt>
                <c:pt idx="14">
                  <c:v>Alshayeb, Mohammad</c:v>
                </c:pt>
                <c:pt idx="15">
                  <c:v>Borba, Paulo</c:v>
                </c:pt>
                <c:pt idx="16">
                  <c:v>Ouni, Ali</c:v>
                </c:pt>
                <c:pt idx="17">
                  <c:v>Roy, Chanchal</c:v>
                </c:pt>
                <c:pt idx="18">
                  <c:v>Valente, Marco</c:v>
                </c:pt>
                <c:pt idx="19">
                  <c:v>De, Lucia</c:v>
                </c:pt>
                <c:pt idx="20">
                  <c:v>Massoni, Tiago</c:v>
                </c:pt>
                <c:pt idx="21">
                  <c:v>Steimann, Friedrich</c:v>
                </c:pt>
                <c:pt idx="22">
                  <c:v>Chatzigeorgiou, Alexander</c:v>
                </c:pt>
                <c:pt idx="23">
                  <c:v>Tip, Frank</c:v>
                </c:pt>
                <c:pt idx="24">
                  <c:v>Demeyer, Serge</c:v>
                </c:pt>
              </c:strCache>
            </c:strRef>
          </c:cat>
          <c:val>
            <c:numRef>
              <c:f>Sheet1!$E$2:$E$26</c:f>
              <c:numCache>
                <c:formatCode>General</c:formatCode>
                <c:ptCount val="25"/>
                <c:pt idx="0">
                  <c:v>40</c:v>
                </c:pt>
                <c:pt idx="1">
                  <c:v>37</c:v>
                </c:pt>
                <c:pt idx="2">
                  <c:v>33</c:v>
                </c:pt>
                <c:pt idx="3">
                  <c:v>27</c:v>
                </c:pt>
                <c:pt idx="4">
                  <c:v>24</c:v>
                </c:pt>
                <c:pt idx="5">
                  <c:v>24</c:v>
                </c:pt>
                <c:pt idx="6">
                  <c:v>22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18</c:v>
                </c:pt>
                <c:pt idx="12">
                  <c:v>18</c:v>
                </c:pt>
                <c:pt idx="13">
                  <c:v>17</c:v>
                </c:pt>
                <c:pt idx="14">
                  <c:v>17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14</c:v>
                </c:pt>
                <c:pt idx="23">
                  <c:v>14</c:v>
                </c:pt>
                <c:pt idx="24">
                  <c:v>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B3E-4921-BC20-9F33E50EC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296192"/>
        <c:axId val="338294272"/>
      </c:lineChart>
      <c:catAx>
        <c:axId val="338289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Authors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292096"/>
        <c:crosses val="autoZero"/>
        <c:auto val="1"/>
        <c:lblAlgn val="ctr"/>
        <c:lblOffset val="100"/>
        <c:noMultiLvlLbl val="0"/>
      </c:catAx>
      <c:valAx>
        <c:axId val="33829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Citations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289792"/>
        <c:crosses val="autoZero"/>
        <c:crossBetween val="between"/>
      </c:valAx>
      <c:valAx>
        <c:axId val="33829427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Publications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296192"/>
        <c:crosses val="max"/>
        <c:crossBetween val="between"/>
      </c:valAx>
      <c:catAx>
        <c:axId val="338296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82942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70E30-B9CD-064A-9624-FF9621CA78A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91DAF-DF7A-A341-B9D3-4B4B36BF8A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1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0809D-534D-F944-925A-41396195ACF1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14BFB-6972-F442-BA89-8F8CB6042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457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028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04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02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051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7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13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As a response to code smells, refactoring </a:t>
            </a:r>
            <a:r>
              <a:rPr lang="en-US" altLang="en-US">
                <a:ea typeface="ＭＳ Ｐゴシック" pitchFamily="34" charset="-128"/>
              </a:rPr>
              <a:t>modifies software architecture to improve its quality by removing code smells without changing its functional behavior.</a:t>
            </a: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967CB5-5D4A-49EE-B650-D128B97E15AD}" type="slidenum">
              <a:rPr lang="en-US" altLang="en-US" smtClean="0">
                <a:solidFill>
                  <a:prstClr val="black"/>
                </a:solidFill>
              </a:rPr>
              <a:pPr/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60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CA" altLang="en-US"/>
          </a:p>
        </p:txBody>
      </p:sp>
      <p:sp>
        <p:nvSpPr>
          <p:cNvPr id="7885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D17690-67A9-4666-B355-1B50E5752CFC}" type="slidenum">
              <a:rPr lang="en-CA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CA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8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29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8294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DB032B-50A8-41BE-A3B2-7EB3F64653E5}" type="slidenum">
              <a:rPr lang="en-CA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CA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12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CA" altLang="en-US"/>
          </a:p>
        </p:txBody>
      </p:sp>
      <p:sp>
        <p:nvSpPr>
          <p:cNvPr id="8499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336F8D-DECC-4787-9521-E69800F6F01F}" type="slidenum">
              <a:rPr lang="en-CA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CA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873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As a response to code smells, refactoring </a:t>
            </a:r>
            <a:r>
              <a:rPr lang="en-US" altLang="en-US">
                <a:ea typeface="ＭＳ Ｐゴシック" pitchFamily="34" charset="-128"/>
              </a:rPr>
              <a:t>modifies software architecture to improve its quality by removing code smells without changing its functional behavior.</a:t>
            </a: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967CB5-5D4A-49EE-B650-D128B97E15AD}" type="slidenum">
              <a:rPr lang="en-US" altLang="en-US" smtClean="0">
                <a:solidFill>
                  <a:prstClr val="black"/>
                </a:solidFill>
              </a:rPr>
              <a:pPr/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03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As a response to code smells, refactoring </a:t>
            </a:r>
            <a:r>
              <a:rPr lang="en-US" altLang="en-US">
                <a:ea typeface="ＭＳ Ｐゴシック" pitchFamily="34" charset="-128"/>
              </a:rPr>
              <a:t>modifies software architecture to improve its quality by removing code smells without changing its functional behavior.</a:t>
            </a: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967CB5-5D4A-49EE-B650-D128B97E15AD}" type="slidenum">
              <a:rPr lang="en-US" altLang="en-US" smtClean="0">
                <a:solidFill>
                  <a:prstClr val="black"/>
                </a:solidFill>
              </a:rPr>
              <a:pPr/>
              <a:t>43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56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9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Towards a catalog</a:t>
            </a:r>
            <a:r>
              <a:rPr lang="en-US" baseline="0" dirty="0"/>
              <a:t> of Web service </a:t>
            </a:r>
            <a:r>
              <a:rPr lang="en-US" baseline="0" dirty="0" err="1"/>
              <a:t>antipatterns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92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Web Service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Antipatterns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They are patterns associated with bad design and programming practices and violations of quality principles</a:t>
            </a:r>
          </a:p>
          <a:p>
            <a:pPr lvl="1"/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Bug rate, fragile design, inflexible code</a:t>
            </a:r>
          </a:p>
          <a:p>
            <a:pPr lvl="1"/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Usability, understandability, maintainability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5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1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576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These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algorithms</a:t>
            </a:r>
            <a:r>
              <a:rPr lang="fr-CA" dirty="0"/>
              <a:t> </a:t>
            </a:r>
            <a:r>
              <a:rPr lang="fr-CA" dirty="0" err="1"/>
              <a:t>run</a:t>
            </a:r>
            <a:r>
              <a:rPr lang="fr-CA" dirty="0"/>
              <a:t> in </a:t>
            </a:r>
            <a:r>
              <a:rPr lang="fr-CA" dirty="0" err="1"/>
              <a:t>parallel</a:t>
            </a:r>
            <a:r>
              <a:rPr lang="fr-CA" dirty="0"/>
              <a:t> in a </a:t>
            </a:r>
            <a:r>
              <a:rPr lang="fr-CA" dirty="0" err="1"/>
              <a:t>cooperative</a:t>
            </a:r>
            <a:r>
              <a:rPr lang="fr-CA" dirty="0"/>
              <a:t> </a:t>
            </a:r>
            <a:r>
              <a:rPr lang="fr-CA" dirty="0" err="1"/>
              <a:t>manner</a:t>
            </a:r>
            <a:endParaRPr lang="fr-CA" dirty="0"/>
          </a:p>
          <a:p>
            <a:r>
              <a:rPr lang="fr-CA" dirty="0"/>
              <a:t>First, GP </a:t>
            </a:r>
            <a:r>
              <a:rPr lang="fr-CA" dirty="0" err="1"/>
              <a:t>generates</a:t>
            </a:r>
            <a:r>
              <a:rPr lang="fr-CA" baseline="0" dirty="0"/>
              <a:t> </a:t>
            </a:r>
            <a:r>
              <a:rPr lang="fr-CA" baseline="0" dirty="0" err="1"/>
              <a:t>detection</a:t>
            </a:r>
            <a:r>
              <a:rPr lang="fr-CA" baseline="0" dirty="0"/>
              <a:t> </a:t>
            </a:r>
            <a:r>
              <a:rPr lang="fr-CA" baseline="0" dirty="0" err="1"/>
              <a:t>rules</a:t>
            </a:r>
            <a:r>
              <a:rPr lang="fr-CA" baseline="0" dirty="0"/>
              <a:t>, and GA </a:t>
            </a:r>
            <a:r>
              <a:rPr lang="fr-CA" baseline="0" dirty="0" err="1"/>
              <a:t>generates</a:t>
            </a:r>
            <a:r>
              <a:rPr lang="fr-CA" baseline="0" dirty="0"/>
              <a:t> </a:t>
            </a:r>
            <a:r>
              <a:rPr lang="fr-CA" baseline="0" dirty="0" err="1"/>
              <a:t>artificial</a:t>
            </a:r>
            <a:r>
              <a:rPr lang="fr-CA" baseline="0" dirty="0"/>
              <a:t> Web services </a:t>
            </a:r>
            <a:r>
              <a:rPr lang="fr-CA" baseline="0" dirty="0" err="1"/>
              <a:t>that</a:t>
            </a:r>
            <a:r>
              <a:rPr lang="fr-CA" baseline="0" dirty="0"/>
              <a:t> </a:t>
            </a:r>
            <a:r>
              <a:rPr lang="fr-CA" baseline="0" dirty="0" err="1"/>
              <a:t>represent</a:t>
            </a:r>
            <a:r>
              <a:rPr lang="fr-CA" baseline="0" dirty="0"/>
              <a:t> good design practices…</a:t>
            </a:r>
          </a:p>
          <a:p>
            <a:r>
              <a:rPr lang="fr-CA" baseline="0" dirty="0" err="1"/>
              <a:t>Then</a:t>
            </a:r>
            <a:r>
              <a:rPr lang="fr-CA" baseline="0" dirty="0"/>
              <a:t> the intersection </a:t>
            </a:r>
            <a:r>
              <a:rPr lang="fr-CA" baseline="0" dirty="0" err="1"/>
              <a:t>between</a:t>
            </a:r>
            <a:r>
              <a:rPr lang="fr-CA" baseline="0" dirty="0"/>
              <a:t> </a:t>
            </a:r>
            <a:r>
              <a:rPr lang="fr-CA" baseline="0" dirty="0" err="1"/>
              <a:t>them</a:t>
            </a:r>
            <a:r>
              <a:rPr lang="fr-CA" baseline="0" dirty="0"/>
              <a:t> </a:t>
            </a:r>
            <a:r>
              <a:rPr lang="fr-CA" baseline="0" dirty="0" err="1"/>
              <a:t>is</a:t>
            </a:r>
            <a:r>
              <a:rPr lang="fr-CA" baseline="0" dirty="0"/>
              <a:t> 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8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466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20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699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603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564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14BFB-6972-F442-BA89-8F8CB6042D0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9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7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309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07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45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94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0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9868" y="1888812"/>
            <a:ext cx="704088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68" y="3511877"/>
            <a:ext cx="704088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5D8CF-C631-4FF9-9DBA-4250990E9C7D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324" y="220629"/>
            <a:ext cx="6695440" cy="589990"/>
          </a:xfrm>
          <a:prstGeom prst="rect">
            <a:avLst/>
          </a:prstGeo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79" y="1484851"/>
            <a:ext cx="8946485" cy="42758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HelveticaNeueLT Std Lt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HelveticaNeueLT Std Lt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HelveticaNeueLT Std Lt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HelveticaNeueLT Std Lt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HelveticaNeueLT Std Lt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143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8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71" b="1" i="0">
                <a:solidFill>
                  <a:srgbClr val="1F4C7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96936"/>
            <a:fld id="{81D60167-4931-47E6-BA6A-407CBD079E47}" type="slidenum">
              <a:rPr lang="en-US" smtClean="0"/>
              <a:pPr marL="9693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9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795867" y="703384"/>
            <a:ext cx="8348133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50086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42"/>
                </a:solidFill>
              </a:defRPr>
            </a:lvl1pPr>
          </a:lstStyle>
          <a:p>
            <a:fld id="{CC45DF99-0013-4E3B-B6CB-5D5008668211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04881" y="1538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7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8" r:id="rId2"/>
    <p:sldLayoutId id="2147483671" r:id="rId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jpe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11" Type="http://schemas.openxmlformats.org/officeDocument/2006/relationships/image" Target="../media/image450.png"/><Relationship Id="rId5" Type="http://schemas.openxmlformats.org/officeDocument/2006/relationships/image" Target="../media/image75.wmf"/><Relationship Id="rId10" Type="http://schemas.openxmlformats.org/officeDocument/2006/relationships/image" Target="../media/image4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0.png"/><Relationship Id="rId14" Type="http://schemas.openxmlformats.org/officeDocument/2006/relationships/image" Target="../media/image76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9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50.png"/><Relationship Id="rId4" Type="http://schemas.openxmlformats.org/officeDocument/2006/relationships/image" Target="../media/image2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ouniali/WSantipattern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2.png"/><Relationship Id="rId5" Type="http://schemas.openxmlformats.org/officeDocument/2006/relationships/image" Target="../media/image13.jpg"/><Relationship Id="rId10" Type="http://schemas.openxmlformats.org/officeDocument/2006/relationships/image" Target="../media/image12.png"/><Relationship Id="rId4" Type="http://schemas.openxmlformats.org/officeDocument/2006/relationships/image" Target="../media/image99.png"/><Relationship Id="rId9" Type="http://schemas.openxmlformats.org/officeDocument/2006/relationships/image" Target="../media/image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0372" y="1991627"/>
            <a:ext cx="9644743" cy="1350745"/>
          </a:xfrm>
        </p:spPr>
        <p:txBody>
          <a:bodyPr/>
          <a:lstStyle/>
          <a:p>
            <a:r>
              <a:rPr lang="en-US" altLang="en-US" sz="4000" dirty="0" smtClean="0"/>
              <a:t>Search-Based Software Refactoring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6608" y="3819341"/>
            <a:ext cx="7040880" cy="1139188"/>
          </a:xfrm>
        </p:spPr>
        <p:txBody>
          <a:bodyPr/>
          <a:lstStyle/>
          <a:p>
            <a:r>
              <a:rPr lang="en-US" sz="2400" dirty="0"/>
              <a:t>Marouane </a:t>
            </a:r>
            <a:r>
              <a:rPr lang="en-US" sz="2400" dirty="0" err="1"/>
              <a:t>Kessentini</a:t>
            </a:r>
            <a:endParaRPr lang="en-US" sz="2400" dirty="0"/>
          </a:p>
          <a:p>
            <a:r>
              <a:rPr lang="en-US" sz="2400" dirty="0"/>
              <a:t>marouane@umich.edu </a:t>
            </a:r>
          </a:p>
          <a:p>
            <a:endParaRPr lang="en-US" dirty="0"/>
          </a:p>
          <a:p>
            <a:r>
              <a:rPr lang="en-US" dirty="0"/>
              <a:t>SBSE Research Lab, CIS Department, </a:t>
            </a:r>
          </a:p>
          <a:p>
            <a:r>
              <a:rPr lang="en-US" dirty="0"/>
              <a:t>College of Engineering and Computer Science </a:t>
            </a:r>
          </a:p>
          <a:p>
            <a:r>
              <a:rPr lang="en-US" dirty="0"/>
              <a:t>University of </a:t>
            </a:r>
            <a:r>
              <a:rPr lang="en-US" dirty="0" smtClean="0"/>
              <a:t>Michigan-Dearborn</a:t>
            </a:r>
            <a:r>
              <a:rPr lang="en-US" dirty="0"/>
              <a:t>, MI USA</a:t>
            </a:r>
          </a:p>
          <a:p>
            <a:endParaRPr lang="en-US" dirty="0"/>
          </a:p>
          <a:p>
            <a:r>
              <a:rPr lang="en-US" dirty="0" smtClean="0"/>
              <a:t>03/14/2018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5344"/>
            <a:ext cx="1266792" cy="92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8" y="101443"/>
            <a:ext cx="1094984" cy="10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4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828801"/>
            <a:ext cx="8229600" cy="40497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 smtClean="0"/>
              <a:t>Make a small change</a:t>
            </a:r>
          </a:p>
          <a:p>
            <a:pPr lvl="1"/>
            <a:r>
              <a:rPr lang="en-US" altLang="en-US" sz="2400" dirty="0" smtClean="0"/>
              <a:t>a single refactoring</a:t>
            </a:r>
          </a:p>
          <a:p>
            <a:r>
              <a:rPr lang="en-US" altLang="en-US" sz="2800" dirty="0" smtClean="0"/>
              <a:t>Run all the tests to ensure everything still works</a:t>
            </a:r>
          </a:p>
          <a:p>
            <a:r>
              <a:rPr lang="en-US" altLang="en-US" sz="2800" dirty="0" smtClean="0"/>
              <a:t>If everything works, move on to the next refactoring</a:t>
            </a:r>
          </a:p>
          <a:p>
            <a:r>
              <a:rPr lang="en-US" altLang="en-US" sz="2800" dirty="0" smtClean="0"/>
              <a:t>If not, fix the problem, or undo the change, so you still have a working system</a:t>
            </a: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047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828800"/>
            <a:ext cx="8229600" cy="1323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Break one class into two, e.g. Having the phone details as part of the Customer class is not a realistic OO model, and also breaks the Single Responsibility design principle. We can refactor this into two separate classes, each with the appropriate responsibility.</a:t>
            </a:r>
            <a:endParaRPr lang="en-US" altLang="en-US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3400" y="3505200"/>
            <a:ext cx="32004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public class Customer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 private String name;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 private String workPhoneAreaCode;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 private String workPhoneNumber;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962400" y="44196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0" y="3124200"/>
            <a:ext cx="35814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public class Customer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{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private String name;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private Phone workPhone;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}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4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public class Phone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{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private String areaCode;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private String number;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4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324" y="114300"/>
            <a:ext cx="6695440" cy="589990"/>
          </a:xfrm>
        </p:spPr>
        <p:txBody>
          <a:bodyPr/>
          <a:lstStyle/>
          <a:p>
            <a:r>
              <a:rPr lang="en-US" sz="3200" dirty="0" smtClean="0"/>
              <a:t>Refactoring Management…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1254125"/>
            <a:ext cx="6688137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7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324" y="68229"/>
            <a:ext cx="6695440" cy="589990"/>
          </a:xfrm>
        </p:spPr>
        <p:txBody>
          <a:bodyPr/>
          <a:lstStyle/>
          <a:p>
            <a:r>
              <a:rPr lang="en-US" sz="3200" dirty="0"/>
              <a:t>Something to think </a:t>
            </a:r>
            <a:r>
              <a:rPr lang="en-US" sz="3200" dirty="0" smtClean="0"/>
              <a:t>about…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longer you wait before paying your debt, the bigger the bill	—common sense</a:t>
            </a:r>
          </a:p>
          <a:p>
            <a:endParaRPr lang="en-US" sz="2800" dirty="0"/>
          </a:p>
          <a:p>
            <a:r>
              <a:rPr lang="en-US" sz="2800" dirty="0"/>
              <a:t>The bigger the mess, the less you want to clean it up	—Joshua </a:t>
            </a:r>
            <a:r>
              <a:rPr lang="en-US" sz="2800" dirty="0" err="1"/>
              <a:t>Kerievsky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Perfection is reached not when there remains nothing to add, but when there remains nothing to remove 	—Antoine de Saint-</a:t>
            </a:r>
            <a:r>
              <a:rPr lang="en-US" sz="2800" dirty="0" err="1"/>
              <a:t>Exupéry</a:t>
            </a:r>
            <a:r>
              <a:rPr lang="en-US" sz="2800" dirty="0"/>
              <a:t>, 1900-1944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97654" y="195246"/>
            <a:ext cx="4294654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Refac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researc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wth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56" y="1555061"/>
            <a:ext cx="6010835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dirty="0">
                <a:latin typeface="Arial"/>
                <a:cs typeface="Arial"/>
              </a:rPr>
              <a:t>2</a:t>
            </a:r>
            <a:r>
              <a:rPr sz="1941" b="1" spc="-9" dirty="0">
                <a:latin typeface="Arial"/>
                <a:cs typeface="Arial"/>
              </a:rPr>
              <a:t>,880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refac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ers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(4</a:t>
            </a:r>
            <a:r>
              <a:rPr sz="1941" b="1" spc="-9" dirty="0">
                <a:latin typeface="Arial"/>
                <a:cs typeface="Arial"/>
              </a:rPr>
              <a:t>,</a:t>
            </a:r>
            <a:r>
              <a:rPr sz="1941" b="1" dirty="0">
                <a:latin typeface="Arial"/>
                <a:cs typeface="Arial"/>
              </a:rPr>
              <a:t>944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utho</a:t>
            </a:r>
            <a:r>
              <a:rPr sz="1941" b="1" dirty="0">
                <a:latin typeface="Arial"/>
                <a:cs typeface="Arial"/>
              </a:rPr>
              <a:t>rs)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9" dirty="0">
                <a:latin typeface="Arial"/>
                <a:cs typeface="Arial"/>
              </a:rPr>
              <a:t>in</a:t>
            </a:r>
            <a:r>
              <a:rPr sz="1941" b="1" dirty="0">
                <a:latin typeface="Arial"/>
                <a:cs typeface="Arial"/>
              </a:rPr>
              <a:t>ce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1990</a:t>
            </a:r>
            <a:endParaRPr sz="194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4873" y="1815353"/>
            <a:ext cx="7328645" cy="416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488521" y="4229460"/>
            <a:ext cx="537881" cy="678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026402" y="4303059"/>
            <a:ext cx="515471" cy="515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093638" y="3953251"/>
            <a:ext cx="363438" cy="363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2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7646" y="123206"/>
            <a:ext cx="6701118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Mo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st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rece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Deca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Refac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Researc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556" y="1555061"/>
            <a:ext cx="4188759" cy="89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dirty="0">
                <a:latin typeface="Arial"/>
                <a:cs typeface="Arial"/>
              </a:rPr>
              <a:t>2</a:t>
            </a:r>
            <a:r>
              <a:rPr sz="1941" b="1" spc="-9" dirty="0">
                <a:latin typeface="Arial"/>
                <a:cs typeface="Arial"/>
              </a:rPr>
              <a:t>,880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refac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ers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9" dirty="0">
                <a:latin typeface="Arial"/>
                <a:cs typeface="Arial"/>
              </a:rPr>
              <a:t>in</a:t>
            </a:r>
            <a:r>
              <a:rPr sz="1941" b="1" dirty="0">
                <a:latin typeface="Arial"/>
                <a:cs typeface="Arial"/>
              </a:rPr>
              <a:t>ce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1990</a:t>
            </a:r>
            <a:endParaRPr sz="1941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1941">
              <a:latin typeface="Times New Roman"/>
              <a:cs typeface="Times New Roman"/>
            </a:endParaRPr>
          </a:p>
          <a:p>
            <a:pPr marL="11206"/>
            <a:r>
              <a:rPr sz="1941" b="1" dirty="0">
                <a:latin typeface="Arial"/>
                <a:cs typeface="Arial"/>
              </a:rPr>
              <a:t>2</a:t>
            </a:r>
            <a:r>
              <a:rPr sz="1941" b="1" spc="-9" dirty="0">
                <a:latin typeface="Arial"/>
                <a:cs typeface="Arial"/>
              </a:rPr>
              <a:t>,442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ers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b</a:t>
            </a:r>
            <a:r>
              <a:rPr sz="1941" b="1" dirty="0">
                <a:latin typeface="Arial"/>
                <a:cs typeface="Arial"/>
              </a:rPr>
              <a:t>e</a:t>
            </a:r>
            <a:r>
              <a:rPr sz="1941" b="1" spc="-13" dirty="0">
                <a:latin typeface="Arial"/>
                <a:cs typeface="Arial"/>
              </a:rPr>
              <a:t>tw</a:t>
            </a:r>
            <a:r>
              <a:rPr sz="1941" b="1" dirty="0">
                <a:latin typeface="Arial"/>
                <a:cs typeface="Arial"/>
              </a:rPr>
              <a:t>ee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2005-2016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0403" y="2554941"/>
            <a:ext cx="7328645" cy="3899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354050" y="4975412"/>
            <a:ext cx="532839" cy="67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303873" y="2689412"/>
            <a:ext cx="3496235" cy="2554941"/>
          </a:xfrm>
          <a:custGeom>
            <a:avLst/>
            <a:gdLst/>
            <a:ahLst/>
            <a:cxnLst/>
            <a:rect l="l" t="t" r="r" b="b"/>
            <a:pathLst>
              <a:path w="3962400" h="2895600">
                <a:moveTo>
                  <a:pt x="0" y="0"/>
                </a:moveTo>
                <a:lnTo>
                  <a:pt x="3962398" y="0"/>
                </a:lnTo>
                <a:lnTo>
                  <a:pt x="3962398" y="2895599"/>
                </a:lnTo>
                <a:lnTo>
                  <a:pt x="0" y="2895599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3286736" y="4889193"/>
            <a:ext cx="670112" cy="21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412" b="1" spc="-168" dirty="0">
                <a:latin typeface="Arial"/>
                <a:cs typeface="Arial"/>
              </a:rPr>
              <a:t>T</a:t>
            </a:r>
            <a:r>
              <a:rPr sz="1412" b="1" spc="-4" dirty="0">
                <a:latin typeface="Arial"/>
                <a:cs typeface="Arial"/>
              </a:rPr>
              <a:t>. </a:t>
            </a:r>
            <a:r>
              <a:rPr sz="1412" b="1" dirty="0">
                <a:latin typeface="Arial"/>
                <a:cs typeface="Arial"/>
              </a:rPr>
              <a:t>Me</a:t>
            </a:r>
            <a:r>
              <a:rPr sz="1412" b="1" spc="-9" dirty="0">
                <a:latin typeface="Arial"/>
                <a:cs typeface="Arial"/>
              </a:rPr>
              <a:t>n</a:t>
            </a:r>
            <a:r>
              <a:rPr sz="1412" b="1" dirty="0">
                <a:latin typeface="Arial"/>
                <a:cs typeface="Arial"/>
              </a:rPr>
              <a:t>s</a:t>
            </a:r>
            <a:endParaRPr sz="1412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477" y="-54430"/>
            <a:ext cx="6695440" cy="589990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1833380"/>
            <a:r>
              <a:rPr dirty="0"/>
              <a:t>C</a:t>
            </a:r>
            <a:r>
              <a:rPr spc="-22" dirty="0"/>
              <a:t>o</a:t>
            </a:r>
            <a:r>
              <a:rPr dirty="0"/>
              <a:t>r</a:t>
            </a:r>
            <a:r>
              <a:rPr spc="-22" dirty="0"/>
              <a:t>pu</a:t>
            </a:r>
            <a:r>
              <a:rPr dirty="0"/>
              <a:t>s</a:t>
            </a:r>
            <a:r>
              <a:rPr spc="-4" dirty="0"/>
              <a:t> </a:t>
            </a:r>
            <a:r>
              <a:rPr spc="-22" dirty="0"/>
              <a:t>o</a:t>
            </a:r>
            <a:r>
              <a:rPr dirty="0"/>
              <a:t>f</a:t>
            </a:r>
            <a:r>
              <a:rPr spc="-4" dirty="0"/>
              <a:t> </a:t>
            </a:r>
            <a:r>
              <a:rPr dirty="0"/>
              <a:t>Pa</a:t>
            </a:r>
            <a:r>
              <a:rPr spc="-22" dirty="0"/>
              <a:t>p</a:t>
            </a:r>
            <a:r>
              <a:rPr dirty="0"/>
              <a:t>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8119" y="1127997"/>
            <a:ext cx="8101709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endParaRPr sz="2400" dirty="0">
              <a:latin typeface="Times New Roman"/>
              <a:cs typeface="Times New Roman"/>
            </a:endParaRPr>
          </a:p>
          <a:p>
            <a:pPr marL="11206"/>
            <a:r>
              <a:rPr sz="2400" b="1" dirty="0">
                <a:latin typeface="Arial"/>
                <a:cs typeface="Arial"/>
              </a:rPr>
              <a:t>Sc</a:t>
            </a:r>
            <a:r>
              <a:rPr sz="2400" b="1" spc="-13" dirty="0">
                <a:latin typeface="Arial"/>
                <a:cs typeface="Arial"/>
              </a:rPr>
              <a:t>opus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nd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57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b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f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Sc</a:t>
            </a:r>
            <a:r>
              <a:rPr sz="2400" b="1" spc="-9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ce</a:t>
            </a:r>
            <a:endParaRPr sz="2400" dirty="0">
              <a:latin typeface="Arial"/>
              <a:cs typeface="Arial"/>
            </a:endParaRPr>
          </a:p>
          <a:p>
            <a:pPr marL="367012" indent="-150727">
              <a:lnSpc>
                <a:spcPts val="2312"/>
              </a:lnSpc>
              <a:spcBef>
                <a:spcPts val="53"/>
              </a:spcBef>
              <a:buFont typeface="Arial"/>
              <a:buChar char="-"/>
              <a:tabLst>
                <a:tab pos="367572" algn="l"/>
              </a:tabLst>
            </a:pPr>
            <a:r>
              <a:rPr sz="2400" b="1" dirty="0">
                <a:latin typeface="Arial"/>
                <a:cs typeface="Arial"/>
              </a:rPr>
              <a:t>"Refac</a:t>
            </a:r>
            <a:r>
              <a:rPr sz="2400" b="1" spc="-13" dirty="0">
                <a:latin typeface="Arial"/>
                <a:cs typeface="Arial"/>
              </a:rPr>
              <a:t>to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3" dirty="0">
                <a:latin typeface="Arial"/>
                <a:cs typeface="Arial"/>
              </a:rPr>
              <a:t>ing</a:t>
            </a:r>
            <a:r>
              <a:rPr sz="2400" b="1" dirty="0">
                <a:latin typeface="Arial"/>
                <a:cs typeface="Arial"/>
              </a:rPr>
              <a:t>”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9" dirty="0">
                <a:latin typeface="Arial"/>
                <a:cs typeface="Arial"/>
              </a:rPr>
              <a:t>in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9" dirty="0">
                <a:latin typeface="Arial"/>
                <a:cs typeface="Arial"/>
              </a:rPr>
              <a:t>titl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,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strac</a:t>
            </a:r>
            <a:r>
              <a:rPr sz="2400" b="1" spc="-9" dirty="0">
                <a:latin typeface="Arial"/>
                <a:cs typeface="Arial"/>
              </a:rPr>
              <a:t>t,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nd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key</a:t>
            </a:r>
            <a:r>
              <a:rPr sz="2400" b="1" spc="-18" dirty="0">
                <a:latin typeface="Arial"/>
                <a:cs typeface="Arial"/>
              </a:rPr>
              <a:t>wo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  <a:p>
            <a:pPr marL="367012" indent="-150727">
              <a:lnSpc>
                <a:spcPts val="2312"/>
              </a:lnSpc>
              <a:buFont typeface="Arial"/>
              <a:buChar char="-"/>
              <a:tabLst>
                <a:tab pos="367572" algn="l"/>
              </a:tabLst>
            </a:pP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-9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ld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3277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ers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1206">
              <a:lnSpc>
                <a:spcPts val="2312"/>
              </a:lnSpc>
            </a:pPr>
            <a:r>
              <a:rPr sz="2400" b="1" dirty="0">
                <a:latin typeface="Arial"/>
                <a:cs typeface="Arial"/>
              </a:rPr>
              <a:t>Refac</a:t>
            </a:r>
            <a:r>
              <a:rPr sz="2400" b="1" spc="-13" dirty="0">
                <a:latin typeface="Arial"/>
                <a:cs typeface="Arial"/>
              </a:rPr>
              <a:t>toring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finition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230293" indent="-150727">
              <a:lnSpc>
                <a:spcPts val="2312"/>
              </a:lnSpc>
              <a:buFont typeface="Arial"/>
              <a:buChar char="-"/>
              <a:tabLst>
                <a:tab pos="230293" algn="l"/>
              </a:tabLst>
            </a:pPr>
            <a:r>
              <a:rPr sz="2400" b="1" dirty="0">
                <a:latin typeface="Arial"/>
                <a:cs typeface="Arial"/>
              </a:rPr>
              <a:t>tra</a:t>
            </a:r>
            <a:r>
              <a:rPr sz="2400" b="1" spc="-13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3" dirty="0">
                <a:latin typeface="Arial"/>
                <a:cs typeface="Arial"/>
              </a:rPr>
              <a:t>fo</a:t>
            </a:r>
            <a:r>
              <a:rPr sz="2400" b="1" dirty="0">
                <a:latin typeface="Arial"/>
                <a:cs typeface="Arial"/>
              </a:rPr>
              <a:t>rma</a:t>
            </a:r>
            <a:r>
              <a:rPr sz="2400" b="1" spc="-9" dirty="0">
                <a:latin typeface="Arial"/>
                <a:cs typeface="Arial"/>
              </a:rPr>
              <a:t>tion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with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av</a:t>
            </a:r>
            <a:r>
              <a:rPr sz="2400" b="1" spc="-9" dirty="0">
                <a:latin typeface="Arial"/>
                <a:cs typeface="Arial"/>
              </a:rPr>
              <a:t>io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reserva</a:t>
            </a:r>
            <a:r>
              <a:rPr sz="2400" b="1" spc="-9" dirty="0"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  <a:buFont typeface="Arial"/>
              <a:buChar char="-"/>
            </a:pPr>
            <a:endParaRPr sz="2800" dirty="0">
              <a:latin typeface="Times New Roman"/>
              <a:cs typeface="Times New Roman"/>
            </a:endParaRPr>
          </a:p>
          <a:p>
            <a:pPr marL="11206">
              <a:lnSpc>
                <a:spcPts val="2312"/>
              </a:lnSpc>
            </a:pPr>
            <a:r>
              <a:rPr sz="2400" b="1" dirty="0">
                <a:latin typeface="Arial"/>
                <a:cs typeface="Arial"/>
              </a:rPr>
              <a:t>Ma</a:t>
            </a:r>
            <a:r>
              <a:rPr sz="2400" b="1" spc="-13" dirty="0">
                <a:latin typeface="Arial"/>
                <a:cs typeface="Arial"/>
              </a:rPr>
              <a:t>nua</a:t>
            </a:r>
            <a:r>
              <a:rPr sz="2400" b="1" spc="-9" dirty="0">
                <a:latin typeface="Arial"/>
                <a:cs typeface="Arial"/>
              </a:rPr>
              <a:t>l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va</a:t>
            </a:r>
            <a:r>
              <a:rPr sz="2400" b="1" spc="-9" dirty="0">
                <a:latin typeface="Arial"/>
                <a:cs typeface="Arial"/>
              </a:rPr>
              <a:t>lid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9" dirty="0">
                <a:latin typeface="Arial"/>
                <a:cs typeface="Arial"/>
              </a:rPr>
              <a:t>tion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f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LL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ers:</a:t>
            </a:r>
            <a:endParaRPr sz="2400" dirty="0">
              <a:latin typeface="Arial"/>
              <a:cs typeface="Arial"/>
            </a:endParaRPr>
          </a:p>
          <a:p>
            <a:pPr marL="298653" lvl="1" indent="-150727">
              <a:lnSpc>
                <a:spcPts val="2312"/>
              </a:lnSpc>
              <a:buFont typeface="Arial"/>
              <a:buChar char="-"/>
              <a:tabLst>
                <a:tab pos="299213" algn="l"/>
              </a:tabLst>
            </a:pPr>
            <a:r>
              <a:rPr sz="2400" b="1" dirty="0">
                <a:latin typeface="Arial"/>
                <a:cs typeface="Arial"/>
              </a:rPr>
              <a:t>eac</a:t>
            </a:r>
            <a:r>
              <a:rPr sz="2400" b="1" spc="-13" dirty="0">
                <a:latin typeface="Arial"/>
                <a:cs typeface="Arial"/>
              </a:rPr>
              <a:t>h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er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9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yze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9" dirty="0">
                <a:latin typeface="Arial"/>
                <a:cs typeface="Arial"/>
              </a:rPr>
              <a:t>titl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,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stract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(a</a:t>
            </a:r>
            <a:r>
              <a:rPr sz="2400" b="1" spc="-13" dirty="0">
                <a:latin typeface="Arial"/>
                <a:cs typeface="Arial"/>
              </a:rPr>
              <a:t>nd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3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9" dirty="0">
                <a:latin typeface="Arial"/>
                <a:cs typeface="Arial"/>
              </a:rPr>
              <a:t>ti</a:t>
            </a:r>
            <a:r>
              <a:rPr sz="2400" b="1" dirty="0">
                <a:latin typeface="Arial"/>
                <a:cs typeface="Arial"/>
              </a:rPr>
              <a:t>mes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13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te</a:t>
            </a:r>
            <a:r>
              <a:rPr sz="2400" b="1" spc="-13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t)</a:t>
            </a:r>
            <a:endParaRPr sz="2400" dirty="0">
              <a:latin typeface="Arial"/>
              <a:cs typeface="Arial"/>
            </a:endParaRPr>
          </a:p>
          <a:p>
            <a:pPr marL="298653" lvl="1" indent="-150727">
              <a:lnSpc>
                <a:spcPts val="2312"/>
              </a:lnSpc>
              <a:spcBef>
                <a:spcPts val="53"/>
              </a:spcBef>
              <a:buFont typeface="Arial"/>
              <a:buChar char="-"/>
              <a:tabLst>
                <a:tab pos="299213" algn="l"/>
              </a:tabLst>
            </a:pPr>
            <a:r>
              <a:rPr sz="2400" b="1" dirty="0">
                <a:latin typeface="Arial"/>
                <a:cs typeface="Arial"/>
              </a:rPr>
              <a:t>4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ra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3" dirty="0">
                <a:latin typeface="Arial"/>
                <a:cs typeface="Arial"/>
              </a:rPr>
              <a:t>tud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who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too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ra</a:t>
            </a:r>
            <a:r>
              <a:rPr sz="2400" b="1" spc="-13" dirty="0">
                <a:latin typeface="Arial"/>
                <a:cs typeface="Arial"/>
              </a:rPr>
              <a:t>du</a:t>
            </a:r>
            <a:r>
              <a:rPr sz="2400" b="1" dirty="0">
                <a:latin typeface="Arial"/>
                <a:cs typeface="Arial"/>
              </a:rPr>
              <a:t>ate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9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ass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Softw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QA,</a:t>
            </a:r>
            <a:endParaRPr sz="2400" dirty="0">
              <a:latin typeface="Arial"/>
              <a:cs typeface="Arial"/>
            </a:endParaRPr>
          </a:p>
          <a:p>
            <a:pPr marL="298653" lvl="1" indent="-150727">
              <a:lnSpc>
                <a:spcPts val="2312"/>
              </a:lnSpc>
              <a:buFont typeface="Arial"/>
              <a:buChar char="-"/>
              <a:tabLst>
                <a:tab pos="299213" algn="l"/>
              </a:tabLst>
            </a:pPr>
            <a:r>
              <a:rPr lang="en-US" sz="2400" b="1" dirty="0">
                <a:latin typeface="Arial"/>
                <a:cs typeface="Arial"/>
              </a:rPr>
              <a:t>I </a:t>
            </a:r>
            <a:r>
              <a:rPr sz="2400" b="1" spc="-13" dirty="0">
                <a:latin typeface="Arial"/>
                <a:cs typeface="Arial"/>
              </a:rPr>
              <a:t>loo</a:t>
            </a:r>
            <a:r>
              <a:rPr sz="2400" b="1" dirty="0">
                <a:latin typeface="Arial"/>
                <a:cs typeface="Arial"/>
              </a:rPr>
              <a:t>ke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at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th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13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te</a:t>
            </a:r>
            <a:r>
              <a:rPr sz="2400" b="1" spc="-13" dirty="0">
                <a:latin typeface="Arial"/>
                <a:cs typeface="Arial"/>
              </a:rPr>
              <a:t>ntiou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ers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1206"/>
            <a:r>
              <a:rPr sz="2400" b="1" spc="-9" dirty="0">
                <a:latin typeface="Arial"/>
                <a:cs typeface="Arial"/>
              </a:rPr>
              <a:t>In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th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3" dirty="0">
                <a:latin typeface="Arial"/>
                <a:cs typeface="Arial"/>
              </a:rPr>
              <a:t>nd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8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rem</a:t>
            </a:r>
            <a:r>
              <a:rPr sz="2400" b="1" spc="-13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ve</a:t>
            </a:r>
            <a:r>
              <a:rPr sz="2400" b="1" spc="-13" dirty="0">
                <a:latin typeface="Arial"/>
                <a:cs typeface="Arial"/>
              </a:rPr>
              <a:t>d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397</a:t>
            </a:r>
            <a:r>
              <a:rPr sz="2400" b="1" spc="-4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3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ers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3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3324" y="264173"/>
            <a:ext cx="6695440" cy="589990"/>
          </a:xfrm>
          <a:prstGeom prst="rect">
            <a:avLst/>
          </a:prstGeom>
        </p:spPr>
        <p:txBody>
          <a:bodyPr vert="horz" wrap="square" lIns="0" tIns="71171" rIns="0" bIns="0" rtlCol="0">
            <a:spAutoFit/>
          </a:bodyPr>
          <a:lstStyle/>
          <a:p>
            <a:pPr marL="395028" marR="4483" indent="165296">
              <a:lnSpc>
                <a:spcPts val="2912"/>
              </a:lnSpc>
            </a:pPr>
            <a:r>
              <a:rPr spc="-22" dirty="0"/>
              <a:t>O1:</a:t>
            </a:r>
            <a:r>
              <a:rPr spc="-4" dirty="0"/>
              <a:t> </a:t>
            </a:r>
            <a:r>
              <a:rPr spc="-22" dirty="0"/>
              <a:t>T</a:t>
            </a:r>
            <a:r>
              <a:rPr spc="-18" dirty="0"/>
              <a:t>o</a:t>
            </a:r>
            <a:r>
              <a:rPr spc="-4" dirty="0"/>
              <a:t> </a:t>
            </a:r>
            <a:r>
              <a:rPr spc="-22" dirty="0"/>
              <a:t>G</a:t>
            </a:r>
            <a:r>
              <a:rPr dirty="0"/>
              <a:t>r</a:t>
            </a:r>
            <a:r>
              <a:rPr spc="-22" dirty="0"/>
              <a:t>o</a:t>
            </a:r>
            <a:r>
              <a:rPr spc="-13" dirty="0"/>
              <a:t>w,</a:t>
            </a:r>
            <a:r>
              <a:rPr spc="-4" dirty="0"/>
              <a:t> </a:t>
            </a:r>
            <a:r>
              <a:rPr spc="-31" dirty="0"/>
              <a:t>W</a:t>
            </a:r>
            <a:r>
              <a:rPr dirty="0"/>
              <a:t>e</a:t>
            </a:r>
            <a:r>
              <a:rPr spc="-9" dirty="0"/>
              <a:t>l</a:t>
            </a:r>
            <a:r>
              <a:rPr dirty="0"/>
              <a:t>c</a:t>
            </a:r>
            <a:r>
              <a:rPr spc="-22" dirty="0"/>
              <a:t>o</a:t>
            </a:r>
            <a:r>
              <a:rPr dirty="0"/>
              <a:t>me</a:t>
            </a:r>
            <a:r>
              <a:rPr spc="-4" dirty="0"/>
              <a:t> </a:t>
            </a:r>
            <a:r>
              <a:rPr spc="-22" dirty="0"/>
              <a:t>Ou</a:t>
            </a:r>
            <a:r>
              <a:rPr dirty="0"/>
              <a:t>ts</a:t>
            </a:r>
            <a:r>
              <a:rPr spc="-9" dirty="0"/>
              <a:t>i</a:t>
            </a:r>
            <a:r>
              <a:rPr spc="-22" dirty="0"/>
              <a:t>d</a:t>
            </a:r>
            <a:r>
              <a:rPr dirty="0"/>
              <a:t>ers</a:t>
            </a:r>
            <a:r>
              <a:rPr spc="-9" dirty="0"/>
              <a:t>, </a:t>
            </a:r>
            <a:r>
              <a:rPr dirty="0"/>
              <a:t>C</a:t>
            </a:r>
            <a:r>
              <a:rPr spc="-22" dirty="0"/>
              <a:t>h</a:t>
            </a:r>
            <a:r>
              <a:rPr dirty="0"/>
              <a:t>am</a:t>
            </a:r>
            <a:r>
              <a:rPr spc="-22" dirty="0"/>
              <a:t>p</a:t>
            </a:r>
            <a:r>
              <a:rPr spc="-9" dirty="0"/>
              <a:t>i</a:t>
            </a:r>
            <a:r>
              <a:rPr spc="-22" dirty="0"/>
              <a:t>on</a:t>
            </a:r>
            <a:r>
              <a:rPr dirty="0"/>
              <a:t>s</a:t>
            </a:r>
            <a:r>
              <a:rPr spc="-4" dirty="0"/>
              <a:t> </a:t>
            </a:r>
            <a:r>
              <a:rPr dirty="0"/>
              <a:t>fr</a:t>
            </a:r>
            <a:r>
              <a:rPr spc="-22" dirty="0"/>
              <a:t>o</a:t>
            </a:r>
            <a:r>
              <a:rPr dirty="0"/>
              <a:t>m</a:t>
            </a:r>
            <a:r>
              <a:rPr spc="-4" dirty="0"/>
              <a:t> </a:t>
            </a:r>
            <a:r>
              <a:rPr spc="-18" dirty="0"/>
              <a:t>Ot</a:t>
            </a:r>
            <a:r>
              <a:rPr spc="-22" dirty="0"/>
              <a:t>h</a:t>
            </a:r>
            <a:r>
              <a:rPr dirty="0"/>
              <a:t>er</a:t>
            </a:r>
            <a:r>
              <a:rPr spc="-4" dirty="0"/>
              <a:t> </a:t>
            </a:r>
            <a:r>
              <a:rPr dirty="0"/>
              <a:t>C</a:t>
            </a:r>
            <a:r>
              <a:rPr spc="-22" dirty="0"/>
              <a:t>o</a:t>
            </a:r>
            <a:r>
              <a:rPr dirty="0"/>
              <a:t>mm</a:t>
            </a:r>
            <a:r>
              <a:rPr spc="-22" dirty="0"/>
              <a:t>un</a:t>
            </a:r>
            <a:r>
              <a:rPr spc="-9" dirty="0"/>
              <a:t>iti</a:t>
            </a:r>
            <a:r>
              <a:rPr dirty="0"/>
              <a:t>es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11556" y="1830256"/>
            <a:ext cx="1675279" cy="380440"/>
          </a:xfrm>
          <a:custGeom>
            <a:avLst/>
            <a:gdLst/>
            <a:ahLst/>
            <a:cxnLst/>
            <a:rect l="l" t="t" r="r" b="b"/>
            <a:pathLst>
              <a:path w="1898650" h="431164">
                <a:moveTo>
                  <a:pt x="0" y="430855"/>
                </a:moveTo>
                <a:lnTo>
                  <a:pt x="1898209" y="430855"/>
                </a:lnTo>
                <a:lnTo>
                  <a:pt x="1898209" y="0"/>
                </a:lnTo>
                <a:lnTo>
                  <a:pt x="0" y="0"/>
                </a:lnTo>
                <a:lnTo>
                  <a:pt x="0" y="430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226406" y="1815353"/>
            <a:ext cx="1106581" cy="380440"/>
          </a:xfrm>
          <a:custGeom>
            <a:avLst/>
            <a:gdLst/>
            <a:ahLst/>
            <a:cxnLst/>
            <a:rect l="l" t="t" r="r" b="b"/>
            <a:pathLst>
              <a:path w="1254125" h="431164">
                <a:moveTo>
                  <a:pt x="0" y="430855"/>
                </a:moveTo>
                <a:lnTo>
                  <a:pt x="1253802" y="430855"/>
                </a:lnTo>
                <a:lnTo>
                  <a:pt x="1253802" y="0"/>
                </a:lnTo>
                <a:lnTo>
                  <a:pt x="0" y="0"/>
                </a:lnTo>
                <a:lnTo>
                  <a:pt x="0" y="430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360903" y="1883389"/>
            <a:ext cx="1516156" cy="6101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941" b="1" dirty="0">
                <a:latin typeface="Arial"/>
                <a:cs typeface="Arial"/>
              </a:rPr>
              <a:t>8</a:t>
            </a:r>
            <a:r>
              <a:rPr lang="en-US" sz="1941" b="1" dirty="0">
                <a:latin typeface="Arial"/>
                <a:cs typeface="Arial"/>
              </a:rPr>
              <a:t>23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ta</a:t>
            </a:r>
            <a:r>
              <a:rPr sz="1941" b="1" spc="-9" dirty="0">
                <a:latin typeface="Arial"/>
                <a:cs typeface="Arial"/>
              </a:rPr>
              <a:t>tion</a:t>
            </a:r>
            <a:r>
              <a:rPr sz="1941" b="1" dirty="0">
                <a:latin typeface="Arial"/>
                <a:cs typeface="Arial"/>
              </a:rPr>
              <a:t>s</a:t>
            </a:r>
            <a:endParaRPr sz="1941" dirty="0">
              <a:latin typeface="Arial"/>
              <a:cs typeface="Arial"/>
            </a:endParaRPr>
          </a:p>
          <a:p>
            <a:pPr marL="7284" algn="ctr">
              <a:spcBef>
                <a:spcPts val="132"/>
              </a:spcBef>
            </a:pPr>
            <a:r>
              <a:rPr lang="en-US" sz="1941" b="1" spc="-4" dirty="0">
                <a:latin typeface="Arial"/>
                <a:cs typeface="Arial"/>
              </a:rPr>
              <a:t>41</a:t>
            </a:r>
            <a:r>
              <a:rPr sz="1941" b="1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pubs</a:t>
            </a:r>
            <a:endParaRPr sz="1941" dirty="0">
              <a:latin typeface="Arial"/>
              <a:cs typeface="Arial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6ADF5D5D-9CBC-4419-BDD8-29F7D04F0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303971"/>
              </p:ext>
            </p:extLst>
          </p:nvPr>
        </p:nvGraphicFramePr>
        <p:xfrm>
          <a:off x="0" y="1709057"/>
          <a:ext cx="9144000" cy="4931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3324" y="296831"/>
            <a:ext cx="6695440" cy="589990"/>
          </a:xfrm>
          <a:prstGeom prst="rect">
            <a:avLst/>
          </a:prstGeom>
        </p:spPr>
        <p:txBody>
          <a:bodyPr vert="horz" wrap="square" lIns="0" tIns="71171" rIns="0" bIns="0" rtlCol="0">
            <a:spAutoFit/>
          </a:bodyPr>
          <a:lstStyle/>
          <a:p>
            <a:pPr marL="2286682" marR="4483" indent="-2092810">
              <a:lnSpc>
                <a:spcPts val="2912"/>
              </a:lnSpc>
            </a:pPr>
            <a:r>
              <a:rPr spc="-22" dirty="0"/>
              <a:t>O2:</a:t>
            </a:r>
            <a:r>
              <a:rPr spc="-4" dirty="0"/>
              <a:t> </a:t>
            </a:r>
            <a:r>
              <a:rPr spc="-22" dirty="0"/>
              <a:t>T</a:t>
            </a:r>
            <a:r>
              <a:rPr spc="-18" dirty="0"/>
              <a:t>o</a:t>
            </a:r>
            <a:r>
              <a:rPr spc="-4" dirty="0"/>
              <a:t> </a:t>
            </a:r>
            <a:r>
              <a:rPr spc="-22" dirty="0"/>
              <a:t>G</a:t>
            </a:r>
            <a:r>
              <a:rPr dirty="0"/>
              <a:t>r</a:t>
            </a:r>
            <a:r>
              <a:rPr spc="-22" dirty="0"/>
              <a:t>o</a:t>
            </a:r>
            <a:r>
              <a:rPr spc="-13" dirty="0"/>
              <a:t>w,</a:t>
            </a:r>
            <a:r>
              <a:rPr spc="-4" dirty="0"/>
              <a:t> </a:t>
            </a:r>
            <a:r>
              <a:rPr dirty="0"/>
              <a:t>Ex</a:t>
            </a:r>
            <a:r>
              <a:rPr spc="-22" dirty="0"/>
              <a:t>p</a:t>
            </a:r>
            <a:r>
              <a:rPr dirty="0"/>
              <a:t>a</a:t>
            </a:r>
            <a:r>
              <a:rPr spc="-22" dirty="0"/>
              <a:t>n</a:t>
            </a:r>
            <a:r>
              <a:rPr spc="-18" dirty="0"/>
              <a:t>d</a:t>
            </a:r>
            <a:r>
              <a:rPr spc="-4" dirty="0"/>
              <a:t> </a:t>
            </a:r>
            <a:r>
              <a:rPr spc="-22" dirty="0"/>
              <a:t>Fo</a:t>
            </a:r>
            <a:r>
              <a:rPr dirty="0"/>
              <a:t>c</a:t>
            </a:r>
            <a:r>
              <a:rPr spc="-22" dirty="0"/>
              <a:t>u</a:t>
            </a:r>
            <a:r>
              <a:rPr dirty="0"/>
              <a:t>s</a:t>
            </a:r>
            <a:r>
              <a:rPr spc="-4" dirty="0"/>
              <a:t> </a:t>
            </a:r>
            <a:r>
              <a:rPr spc="-22" dirty="0"/>
              <a:t>o</a:t>
            </a:r>
            <a:r>
              <a:rPr dirty="0"/>
              <a:t>f</a:t>
            </a:r>
            <a:r>
              <a:rPr spc="-4" dirty="0"/>
              <a:t> </a:t>
            </a:r>
            <a:r>
              <a:rPr spc="-9" dirty="0"/>
              <a:t>I</a:t>
            </a:r>
            <a:r>
              <a:rPr spc="-22" dirty="0"/>
              <a:t>n</a:t>
            </a:r>
            <a:r>
              <a:rPr dirty="0"/>
              <a:t>terest </a:t>
            </a:r>
            <a:r>
              <a:rPr spc="-9" dirty="0"/>
              <a:t>(t</a:t>
            </a:r>
            <a:r>
              <a:rPr spc="-22" dirty="0"/>
              <a:t>h</a:t>
            </a:r>
            <a:r>
              <a:rPr dirty="0"/>
              <a:t>e</a:t>
            </a:r>
            <a:r>
              <a:rPr spc="-4" dirty="0"/>
              <a:t> </a:t>
            </a:r>
            <a:r>
              <a:rPr spc="-31" dirty="0"/>
              <a:t>W</a:t>
            </a:r>
            <a:r>
              <a:rPr dirty="0"/>
              <a:t>HA</a:t>
            </a:r>
            <a:r>
              <a:rPr spc="-22" dirty="0"/>
              <a:t>T</a:t>
            </a:r>
            <a:r>
              <a:rPr dirty="0"/>
              <a:t>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38697" y="1546413"/>
            <a:ext cx="6203632" cy="3260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517197" y="3747233"/>
            <a:ext cx="2089733" cy="1405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5806735" y="1784215"/>
            <a:ext cx="2079251" cy="211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4332"/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utoma</a:t>
            </a:r>
            <a:r>
              <a:rPr sz="1941" b="1" spc="-9" dirty="0">
                <a:latin typeface="Arial"/>
                <a:cs typeface="Arial"/>
              </a:rPr>
              <a:t>ting</a:t>
            </a:r>
            <a:endParaRPr sz="1941">
              <a:latin typeface="Arial"/>
              <a:cs typeface="Arial"/>
            </a:endParaRPr>
          </a:p>
          <a:p>
            <a:pPr marL="515498" marR="4483" indent="58274">
              <a:lnSpc>
                <a:spcPct val="114799"/>
              </a:lnSpc>
              <a:spcBef>
                <a:spcPts val="649"/>
              </a:spcBef>
            </a:pPr>
            <a:r>
              <a:rPr sz="1941" b="1" spc="-9" dirty="0">
                <a:latin typeface="Arial"/>
                <a:cs typeface="Arial"/>
              </a:rPr>
              <a:t>insight testing prioritization</a:t>
            </a:r>
            <a:endParaRPr sz="1941">
              <a:latin typeface="Arial"/>
              <a:cs typeface="Arial"/>
            </a:endParaRPr>
          </a:p>
          <a:p>
            <a:pPr marL="11206" marR="73963" indent="504292">
              <a:spcBef>
                <a:spcPts val="899"/>
              </a:spcBef>
            </a:pPr>
            <a:r>
              <a:rPr sz="1941" b="1" spc="-9" dirty="0">
                <a:latin typeface="Arial"/>
                <a:cs typeface="Arial"/>
              </a:rPr>
              <a:t>infere</a:t>
            </a:r>
            <a:r>
              <a:rPr sz="1941" b="1" spc="-13" dirty="0">
                <a:latin typeface="Arial"/>
                <a:cs typeface="Arial"/>
              </a:rPr>
              <a:t>nce recommenda</a:t>
            </a:r>
            <a:r>
              <a:rPr sz="1941" b="1" spc="-9" dirty="0">
                <a:latin typeface="Arial"/>
                <a:cs typeface="Arial"/>
              </a:rPr>
              <a:t>tion</a:t>
            </a:r>
            <a:endParaRPr sz="19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3262" y="5656413"/>
            <a:ext cx="614642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dirty="0">
                <a:latin typeface="Arial"/>
                <a:cs typeface="Arial"/>
              </a:rPr>
              <a:t>Ex</a:t>
            </a:r>
            <a:r>
              <a:rPr sz="1941" b="1" spc="-13" dirty="0">
                <a:latin typeface="Arial"/>
                <a:cs typeface="Arial"/>
              </a:rPr>
              <a:t>pand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fo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13" dirty="0">
                <a:latin typeface="Arial"/>
                <a:cs typeface="Arial"/>
              </a:rPr>
              <a:t>u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meet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e</a:t>
            </a:r>
            <a:r>
              <a:rPr sz="1941" b="1" spc="-18" dirty="0">
                <a:latin typeface="Arial"/>
                <a:cs typeface="Arial"/>
              </a:rPr>
              <a:t>w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ee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th</a:t>
            </a:r>
            <a:r>
              <a:rPr sz="1941" b="1" dirty="0">
                <a:latin typeface="Arial"/>
                <a:cs typeface="Arial"/>
              </a:rPr>
              <a:t>at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y</a:t>
            </a:r>
            <a:r>
              <a:rPr sz="1941" b="1" spc="-13" dirty="0">
                <a:latin typeface="Arial"/>
                <a:cs typeface="Arial"/>
              </a:rPr>
              <a:t>ou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ca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serve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4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560" y="-38160"/>
            <a:ext cx="6695440" cy="589990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20172"/>
            <a:r>
              <a:rPr spc="-22" dirty="0"/>
              <a:t>O3:</a:t>
            </a:r>
            <a:r>
              <a:rPr spc="-4" dirty="0"/>
              <a:t> </a:t>
            </a:r>
            <a:r>
              <a:rPr spc="-22" dirty="0"/>
              <a:t>T</a:t>
            </a:r>
            <a:r>
              <a:rPr spc="-18" dirty="0"/>
              <a:t>o</a:t>
            </a:r>
            <a:r>
              <a:rPr spc="-4" dirty="0"/>
              <a:t> </a:t>
            </a:r>
            <a:r>
              <a:rPr spc="-22" dirty="0"/>
              <a:t>G</a:t>
            </a:r>
            <a:r>
              <a:rPr dirty="0"/>
              <a:t>r</a:t>
            </a:r>
            <a:r>
              <a:rPr spc="-22" dirty="0"/>
              <a:t>o</a:t>
            </a:r>
            <a:r>
              <a:rPr spc="-13" dirty="0"/>
              <a:t>w,</a:t>
            </a:r>
            <a:r>
              <a:rPr spc="-4" dirty="0"/>
              <a:t> </a:t>
            </a:r>
            <a:r>
              <a:rPr dirty="0"/>
              <a:t>Ex</a:t>
            </a:r>
            <a:r>
              <a:rPr spc="-22" dirty="0"/>
              <a:t>p</a:t>
            </a:r>
            <a:r>
              <a:rPr dirty="0"/>
              <a:t>a</a:t>
            </a:r>
            <a:r>
              <a:rPr spc="-22" dirty="0"/>
              <a:t>n</a:t>
            </a:r>
            <a:r>
              <a:rPr spc="-18" dirty="0"/>
              <a:t>d</a:t>
            </a:r>
            <a:r>
              <a:rPr spc="-4" dirty="0"/>
              <a:t> </a:t>
            </a:r>
            <a:r>
              <a:rPr spc="-9" dirty="0"/>
              <a:t>t</a:t>
            </a:r>
            <a:r>
              <a:rPr spc="-22" dirty="0"/>
              <a:t>h</a:t>
            </a:r>
            <a:r>
              <a:rPr dirty="0"/>
              <a:t>e</a:t>
            </a:r>
            <a:r>
              <a:rPr spc="-4" dirty="0"/>
              <a:t> </a:t>
            </a:r>
            <a:r>
              <a:rPr spc="-22" dirty="0"/>
              <a:t>T</a:t>
            </a:r>
            <a:r>
              <a:rPr dirty="0"/>
              <a:t>ar</a:t>
            </a:r>
            <a:r>
              <a:rPr spc="-22" dirty="0"/>
              <a:t>g</a:t>
            </a:r>
            <a:r>
              <a:rPr dirty="0"/>
              <a:t>et</a:t>
            </a:r>
            <a:r>
              <a:rPr spc="-4" dirty="0"/>
              <a:t> </a:t>
            </a:r>
            <a:r>
              <a:rPr dirty="0"/>
              <a:t>Artefacts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D2171AC-00D4-4C03-BA04-C85394C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936"/>
            <a:fld id="{81D60167-4931-47E6-BA6A-407CBD079E47}" type="slidenum">
              <a:rPr dirty="0"/>
              <a:pPr marL="96936"/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38697" y="1384058"/>
            <a:ext cx="5916704" cy="3630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320932" y="3053734"/>
            <a:ext cx="2285998" cy="1692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1093761" y="5578049"/>
            <a:ext cx="7073153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latin typeface="Tahoma"/>
                <a:cs typeface="Tahoma"/>
              </a:rPr>
              <a:t>Exp</a:t>
            </a:r>
            <a:r>
              <a:rPr sz="1941" b="1" spc="-13" dirty="0">
                <a:latin typeface="Tahoma"/>
                <a:cs typeface="Tahoma"/>
              </a:rPr>
              <a:t>and targ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: n</a:t>
            </a:r>
            <a:r>
              <a:rPr sz="1941" b="1" spc="-18" dirty="0">
                <a:latin typeface="Tahoma"/>
                <a:cs typeface="Tahoma"/>
              </a:rPr>
              <a:t>ew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f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c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ri</a:t>
            </a:r>
            <a:r>
              <a:rPr sz="1941" b="1" dirty="0">
                <a:latin typeface="Tahoma"/>
                <a:cs typeface="Tahoma"/>
              </a:rPr>
              <a:t>ng 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spc="-18" dirty="0">
                <a:latin typeface="Tahoma"/>
                <a:cs typeface="Tahoma"/>
              </a:rPr>
              <a:t>ese</a:t>
            </a:r>
            <a:r>
              <a:rPr sz="1941" b="1" spc="-13" dirty="0">
                <a:latin typeface="Tahoma"/>
                <a:cs typeface="Tahoma"/>
              </a:rPr>
              <a:t>ar</a:t>
            </a:r>
            <a:r>
              <a:rPr sz="1941" b="1" dirty="0">
                <a:latin typeface="Tahoma"/>
                <a:cs typeface="Tahoma"/>
              </a:rPr>
              <a:t>ch </a:t>
            </a:r>
            <a:r>
              <a:rPr sz="1941" b="1" spc="-9" dirty="0">
                <a:latin typeface="Tahoma"/>
                <a:cs typeface="Tahoma"/>
              </a:rPr>
              <a:t>is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ab</a:t>
            </a:r>
            <a:r>
              <a:rPr sz="1941" b="1" dirty="0">
                <a:latin typeface="Tahoma"/>
                <a:cs typeface="Tahoma"/>
              </a:rPr>
              <a:t>ou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 ch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 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h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cod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22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D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B,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endParaRPr sz="1941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8089" y="1776674"/>
            <a:ext cx="1668556" cy="1268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532308" indent="254387">
              <a:lnSpc>
                <a:spcPct val="143200"/>
              </a:lnSpc>
            </a:pPr>
            <a:r>
              <a:rPr sz="1941" b="1" spc="-13" dirty="0">
                <a:latin typeface="Arial"/>
                <a:cs typeface="Arial"/>
              </a:rPr>
              <a:t>models code</a:t>
            </a:r>
            <a:endParaRPr sz="1941">
              <a:latin typeface="Arial"/>
              <a:cs typeface="Arial"/>
            </a:endParaRPr>
          </a:p>
          <a:p>
            <a:pPr marL="245422">
              <a:spcBef>
                <a:spcPts val="891"/>
              </a:spcBef>
            </a:pPr>
            <a:r>
              <a:rPr sz="1941" b="1" dirty="0">
                <a:latin typeface="Arial"/>
                <a:cs typeface="Arial"/>
              </a:rPr>
              <a:t>arc</a:t>
            </a:r>
            <a:r>
              <a:rPr sz="1941" b="1" spc="-9" dirty="0">
                <a:latin typeface="Arial"/>
                <a:cs typeface="Arial"/>
              </a:rPr>
              <a:t>hitec</a:t>
            </a:r>
            <a:r>
              <a:rPr sz="1941" b="1" spc="-13" dirty="0">
                <a:latin typeface="Arial"/>
                <a:cs typeface="Arial"/>
              </a:rPr>
              <a:t>ture</a:t>
            </a:r>
            <a:endParaRPr sz="194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5706" y="3773490"/>
            <a:ext cx="466165" cy="635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dirty="0">
                <a:latin typeface="Arial"/>
                <a:cs typeface="Arial"/>
              </a:rPr>
              <a:t>DB</a:t>
            </a:r>
            <a:endParaRPr sz="1941">
              <a:latin typeface="Arial"/>
              <a:cs typeface="Arial"/>
            </a:endParaRPr>
          </a:p>
          <a:p>
            <a:pPr marL="207880">
              <a:spcBef>
                <a:spcPts val="269"/>
              </a:spcBef>
            </a:pPr>
            <a:r>
              <a:rPr sz="1941" b="1" dirty="0">
                <a:latin typeface="Arial"/>
                <a:cs typeface="Arial"/>
              </a:rPr>
              <a:t>UI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4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814" y="23177"/>
            <a:ext cx="6695440" cy="58999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SBSE-Michigan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Research Lab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1" y="1179224"/>
            <a:ext cx="9144000" cy="60924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>
                <a:cs typeface="Arial" panose="020B0604020202020204" pitchFamily="34" charset="0"/>
              </a:rPr>
              <a:t>Design, adapt and evaluate intelligent computational search (optimization) and data analytics techniques to address large-scale software engineering problems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Refactoring and technical debt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Requirements engineering/Scheduling 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Design and Model Transformation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Maintenance and Evolution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Testing (test cases generation, bugs localization, etc.)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Service-Oriented Architectures, 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Mining software repositories</a:t>
            </a:r>
          </a:p>
          <a:p>
            <a:pPr lvl="1"/>
            <a:r>
              <a:rPr lang="en-CA" altLang="en-US" sz="2200" i="1" dirty="0">
                <a:cs typeface="Arial" panose="020B0604020202020204" pitchFamily="34" charset="0"/>
              </a:rPr>
              <a:t>…</a:t>
            </a:r>
          </a:p>
          <a:p>
            <a:endParaRPr lang="en-CA" altLang="en-US" sz="2400" i="1" dirty="0">
              <a:cs typeface="Arial" panose="020B0604020202020204" pitchFamily="34" charset="0"/>
            </a:endParaRPr>
          </a:p>
          <a:p>
            <a:pPr lvl="1"/>
            <a:endParaRPr lang="en-CA" altLang="en-US" sz="2200" i="1" dirty="0"/>
          </a:p>
          <a:p>
            <a:pPr lvl="1">
              <a:lnSpc>
                <a:spcPct val="90000"/>
              </a:lnSpc>
            </a:pPr>
            <a:endParaRPr lang="en-CA" altLang="en-US" sz="24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–"/>
            </a:pPr>
            <a:endParaRPr lang="en-CA" altLang="en-US" sz="20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–"/>
            </a:pPr>
            <a:endParaRPr lang="en-CA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61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7232" y="246380"/>
            <a:ext cx="6473078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O4: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13" dirty="0">
                <a:solidFill>
                  <a:schemeClr val="bg1"/>
                </a:solidFill>
                <a:latin typeface="Arial"/>
                <a:cs typeface="Arial"/>
              </a:rPr>
              <a:t>w,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Ex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Ob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j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ec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ti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ves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(t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3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HY)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0403" y="1411943"/>
            <a:ext cx="5378822" cy="2668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320932" y="2579593"/>
            <a:ext cx="2285998" cy="1454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33248" y="5051403"/>
            <a:ext cx="6914029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latin typeface="Arial"/>
                <a:cs typeface="Arial"/>
              </a:rPr>
              <a:t>Ex</a:t>
            </a:r>
            <a:r>
              <a:rPr sz="1941" b="1" spc="-13" dirty="0">
                <a:latin typeface="Arial"/>
                <a:cs typeface="Arial"/>
              </a:rPr>
              <a:t>pand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Obj</a:t>
            </a:r>
            <a:r>
              <a:rPr sz="1941" b="1" dirty="0">
                <a:latin typeface="Arial"/>
                <a:cs typeface="Arial"/>
              </a:rPr>
              <a:t>ec</a:t>
            </a:r>
            <a:r>
              <a:rPr sz="1941" b="1" spc="-9" dirty="0">
                <a:latin typeface="Arial"/>
                <a:cs typeface="Arial"/>
              </a:rPr>
              <a:t>ti</a:t>
            </a:r>
            <a:r>
              <a:rPr sz="1941" b="1" dirty="0">
                <a:latin typeface="Arial"/>
                <a:cs typeface="Arial"/>
              </a:rPr>
              <a:t>ves: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e</a:t>
            </a:r>
            <a:r>
              <a:rPr sz="1941" b="1" spc="-18" dirty="0">
                <a:latin typeface="Arial"/>
                <a:cs typeface="Arial"/>
              </a:rPr>
              <a:t>w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refac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researc</a:t>
            </a:r>
            <a:r>
              <a:rPr sz="1941" b="1" spc="-13" dirty="0">
                <a:latin typeface="Arial"/>
                <a:cs typeface="Arial"/>
              </a:rPr>
              <a:t>h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m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o</a:t>
            </a:r>
            <a:r>
              <a:rPr sz="1941" b="1" dirty="0">
                <a:latin typeface="Arial"/>
                <a:cs typeface="Arial"/>
              </a:rPr>
              <a:t>ve 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fo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rma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ce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sec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941" b="1" spc="-146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ig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tion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(b</a:t>
            </a:r>
            <a:r>
              <a:rPr sz="1941" b="1" dirty="0">
                <a:latin typeface="Arial"/>
                <a:cs typeface="Arial"/>
              </a:rPr>
              <a:t>ey</a:t>
            </a:r>
            <a:r>
              <a:rPr sz="1941" b="1" spc="-13" dirty="0">
                <a:latin typeface="Arial"/>
                <a:cs typeface="Arial"/>
              </a:rPr>
              <a:t>ond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in</a:t>
            </a:r>
            <a:r>
              <a:rPr sz="1941" b="1" dirty="0">
                <a:latin typeface="Arial"/>
                <a:cs typeface="Arial"/>
              </a:rPr>
              <a:t>ter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qu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9" dirty="0">
                <a:latin typeface="Arial"/>
                <a:cs typeface="Arial"/>
              </a:rPr>
              <a:t>li</a:t>
            </a:r>
            <a:r>
              <a:rPr sz="1941" b="1" dirty="0">
                <a:latin typeface="Arial"/>
                <a:cs typeface="Arial"/>
              </a:rPr>
              <a:t>ty)</a:t>
            </a:r>
            <a:endParaRPr sz="194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512" y="6106666"/>
            <a:ext cx="172010" cy="16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059" spc="-4" dirty="0">
                <a:solidFill>
                  <a:srgbClr val="898989"/>
                </a:solidFill>
                <a:latin typeface="Arial"/>
                <a:cs typeface="Arial"/>
              </a:rPr>
              <a:t>10</a:t>
            </a:r>
            <a:endParaRPr sz="105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3771" y="1495196"/>
            <a:ext cx="1887631" cy="1985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77" marR="4483" indent="58274">
              <a:lnSpc>
                <a:spcPts val="4333"/>
              </a:lnSpc>
            </a:pPr>
            <a:r>
              <a:rPr sz="1941" b="1" spc="-13" dirty="0">
                <a:latin typeface="Arial"/>
                <a:cs typeface="Arial"/>
              </a:rPr>
              <a:t>performance </a:t>
            </a:r>
            <a:r>
              <a:rPr sz="1941" b="1" spc="-9" dirty="0">
                <a:latin typeface="Arial"/>
                <a:cs typeface="Arial"/>
              </a:rPr>
              <a:t>inter</a:t>
            </a:r>
            <a:r>
              <a:rPr sz="1941" b="1" spc="-13" dirty="0">
                <a:latin typeface="Arial"/>
                <a:cs typeface="Arial"/>
              </a:rPr>
              <a:t>na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qu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9" dirty="0">
                <a:latin typeface="Arial"/>
                <a:cs typeface="Arial"/>
              </a:rPr>
              <a:t>li</a:t>
            </a:r>
            <a:r>
              <a:rPr sz="1941" b="1" dirty="0">
                <a:latin typeface="Arial"/>
                <a:cs typeface="Arial"/>
              </a:rPr>
              <a:t>ty</a:t>
            </a:r>
            <a:endParaRPr sz="1941">
              <a:latin typeface="Arial"/>
              <a:cs typeface="Arial"/>
            </a:endParaRPr>
          </a:p>
          <a:p>
            <a:pPr marL="11206" marR="745791" indent="52670">
              <a:lnSpc>
                <a:spcPct val="121800"/>
              </a:lnSpc>
              <a:spcBef>
                <a:spcPts val="1152"/>
              </a:spcBef>
            </a:pPr>
            <a:r>
              <a:rPr sz="1941" b="1" dirty="0">
                <a:latin typeface="Arial"/>
                <a:cs typeface="Arial"/>
              </a:rPr>
              <a:t>sec</a:t>
            </a:r>
            <a:r>
              <a:rPr sz="1941" b="1" spc="-13" dirty="0">
                <a:latin typeface="Arial"/>
                <a:cs typeface="Arial"/>
              </a:rPr>
              <a:t>ur</a:t>
            </a:r>
            <a:r>
              <a:rPr sz="1941" b="1" spc="-9" dirty="0">
                <a:latin typeface="Arial"/>
                <a:cs typeface="Arial"/>
              </a:rPr>
              <a:t>ity migration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5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1367" y="340594"/>
            <a:ext cx="5513294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3416" marR="4483" indent="-2022770">
              <a:lnSpc>
                <a:spcPts val="2912"/>
              </a:lnSpc>
            </a:pP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O5: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13" dirty="0">
                <a:solidFill>
                  <a:schemeClr val="bg1"/>
                </a:solidFill>
                <a:latin typeface="Arial"/>
                <a:cs typeface="Arial"/>
              </a:rPr>
              <a:t>w,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dop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ec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hn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qu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es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(t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31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8697" y="1451163"/>
            <a:ext cx="5289175" cy="3316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944384" y="3445691"/>
            <a:ext cx="2635683" cy="1658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5464701" y="1541987"/>
            <a:ext cx="2060201" cy="1793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092" marR="4483">
              <a:lnSpc>
                <a:spcPts val="2294"/>
              </a:lnSpc>
            </a:pPr>
            <a:r>
              <a:rPr sz="1941" b="1" dirty="0">
                <a:latin typeface="Arial"/>
                <a:cs typeface="Arial"/>
              </a:rPr>
              <a:t>sta</a:t>
            </a:r>
            <a:r>
              <a:rPr sz="1941" b="1" spc="-9" dirty="0">
                <a:latin typeface="Arial"/>
                <a:cs typeface="Arial"/>
              </a:rPr>
              <a:t>tic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&amp;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dirty="0">
                <a:latin typeface="Arial"/>
                <a:cs typeface="Arial"/>
              </a:rPr>
              <a:t>y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am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c analysis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Times New Roman"/>
              <a:cs typeface="Times New Roman"/>
            </a:endParaRPr>
          </a:p>
          <a:p>
            <a:pPr>
              <a:spcBef>
                <a:spcPts val="48"/>
              </a:spcBef>
            </a:pPr>
            <a:endParaRPr sz="1765">
              <a:latin typeface="Times New Roman"/>
              <a:cs typeface="Times New Roman"/>
            </a:endParaRPr>
          </a:p>
          <a:p>
            <a:pPr marL="62196" marR="452181" indent="-51549">
              <a:lnSpc>
                <a:spcPct val="106000"/>
              </a:lnSpc>
            </a:pPr>
            <a:r>
              <a:rPr sz="1941" b="1" dirty="0">
                <a:latin typeface="Arial"/>
                <a:cs typeface="Arial"/>
              </a:rPr>
              <a:t>searc</a:t>
            </a:r>
            <a:r>
              <a:rPr sz="1941" b="1" spc="-13" dirty="0">
                <a:latin typeface="Arial"/>
                <a:cs typeface="Arial"/>
              </a:rPr>
              <a:t>h-based</a:t>
            </a:r>
            <a:r>
              <a:rPr sz="1941" b="1" spc="-9" dirty="0">
                <a:latin typeface="Arial"/>
                <a:cs typeface="Arial"/>
              </a:rPr>
              <a:t> data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m</a:t>
            </a:r>
            <a:r>
              <a:rPr sz="1941" b="1" spc="-13" dirty="0">
                <a:latin typeface="Arial"/>
                <a:cs typeface="Arial"/>
              </a:rPr>
              <a:t>ining</a:t>
            </a:r>
            <a:endParaRPr sz="1941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21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93976" y="5454708"/>
            <a:ext cx="6942604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latin typeface="Arial"/>
                <a:cs typeface="Arial"/>
              </a:rPr>
              <a:t>Ne</a:t>
            </a:r>
            <a:r>
              <a:rPr sz="1941" b="1" spc="-18" dirty="0">
                <a:latin typeface="Arial"/>
                <a:cs typeface="Arial"/>
              </a:rPr>
              <a:t>w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refac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researc</a:t>
            </a:r>
            <a:r>
              <a:rPr sz="1941" b="1" spc="-13" dirty="0">
                <a:latin typeface="Arial"/>
                <a:cs typeface="Arial"/>
              </a:rPr>
              <a:t>h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v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ys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searc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h-b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ase</a:t>
            </a:r>
            <a:r>
              <a:rPr sz="1941" b="1" spc="-9" dirty="0">
                <a:solidFill>
                  <a:srgbClr val="FF0000"/>
                </a:solidFill>
                <a:latin typeface="Arial"/>
                <a:cs typeface="Arial"/>
              </a:rPr>
              <a:t>d, d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ata</a:t>
            </a:r>
            <a:r>
              <a:rPr sz="1941" b="1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941" b="1" spc="-13" dirty="0">
                <a:solidFill>
                  <a:srgbClr val="FF0000"/>
                </a:solidFill>
                <a:latin typeface="Arial"/>
                <a:cs typeface="Arial"/>
              </a:rPr>
              <a:t>ining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8539" y="301193"/>
            <a:ext cx="4958043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0002" marR="4483" indent="-1099356">
              <a:lnSpc>
                <a:spcPts val="2912"/>
              </a:lnSpc>
            </a:pP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O6: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crease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Prac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ti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ca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ac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t, </a:t>
            </a:r>
            <a:r>
              <a:rPr sz="2471" b="1" spc="-26" dirty="0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rk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13" dirty="0">
                <a:solidFill>
                  <a:schemeClr val="bg1"/>
                </a:solidFill>
                <a:latin typeface="Arial"/>
                <a:cs typeface="Arial"/>
              </a:rPr>
              <a:t>with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ndu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stry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0403" y="1479178"/>
            <a:ext cx="5446057" cy="291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186461" y="2353235"/>
            <a:ext cx="2420469" cy="1454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5315363" y="1626966"/>
            <a:ext cx="2690532" cy="1174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indent="571530"/>
            <a:r>
              <a:rPr sz="1941" b="1" spc="-18" dirty="0">
                <a:latin typeface="Arial"/>
                <a:cs typeface="Arial"/>
              </a:rPr>
              <a:t>Ope</a:t>
            </a:r>
            <a:r>
              <a:rPr sz="1941" b="1" spc="-13" dirty="0">
                <a:latin typeface="Arial"/>
                <a:cs typeface="Arial"/>
              </a:rPr>
              <a:t>n-source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dirty="0">
                <a:latin typeface="Arial"/>
                <a:cs typeface="Arial"/>
              </a:rPr>
              <a:t>ata</a:t>
            </a:r>
            <a:endParaRPr sz="19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41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809">
              <a:latin typeface="Times New Roman"/>
              <a:cs typeface="Times New Roman"/>
            </a:endParaRPr>
          </a:p>
          <a:p>
            <a:pPr marL="11206"/>
            <a:r>
              <a:rPr sz="1941" b="1" spc="-13" dirty="0">
                <a:latin typeface="Arial"/>
                <a:cs typeface="Arial"/>
              </a:rPr>
              <a:t>industr</a:t>
            </a:r>
            <a:r>
              <a:rPr sz="1941" b="1" spc="-9" dirty="0">
                <a:latin typeface="Arial"/>
                <a:cs typeface="Arial"/>
              </a:rPr>
              <a:t>ial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dirty="0">
                <a:latin typeface="Arial"/>
                <a:cs typeface="Arial"/>
              </a:rPr>
              <a:t>ata</a:t>
            </a:r>
            <a:endParaRPr sz="1941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81674" y="4782354"/>
            <a:ext cx="5647204" cy="119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55829" algn="ctr">
              <a:lnSpc>
                <a:spcPts val="2312"/>
              </a:lnSpc>
            </a:pPr>
            <a:r>
              <a:rPr sz="1941" b="1" spc="-13" dirty="0">
                <a:latin typeface="Arial"/>
                <a:cs typeface="Arial"/>
              </a:rPr>
              <a:t>Industr</a:t>
            </a:r>
            <a:r>
              <a:rPr sz="1941" b="1" spc="-9" dirty="0">
                <a:latin typeface="Arial"/>
                <a:cs typeface="Arial"/>
              </a:rPr>
              <a:t>ial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9" dirty="0">
                <a:latin typeface="Arial"/>
                <a:cs typeface="Arial"/>
              </a:rPr>
              <a:t>oll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bo</a:t>
            </a:r>
            <a:r>
              <a:rPr sz="1941" b="1" dirty="0">
                <a:latin typeface="Arial"/>
                <a:cs typeface="Arial"/>
              </a:rPr>
              <a:t>ra</a:t>
            </a:r>
            <a:r>
              <a:rPr sz="1941" b="1" spc="-9" dirty="0">
                <a:latin typeface="Arial"/>
                <a:cs typeface="Arial"/>
              </a:rPr>
              <a:t>tion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dirty="0">
                <a:latin typeface="Arial"/>
                <a:cs typeface="Arial"/>
              </a:rPr>
              <a:t>eve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dirty="0">
                <a:latin typeface="Arial"/>
                <a:cs typeface="Arial"/>
              </a:rPr>
              <a:t>s:</a:t>
            </a:r>
            <a:endParaRPr sz="1941">
              <a:latin typeface="Arial"/>
              <a:cs typeface="Arial"/>
            </a:endParaRPr>
          </a:p>
          <a:p>
            <a:pPr marL="298653" indent="-150727">
              <a:lnSpc>
                <a:spcPts val="2294"/>
              </a:lnSpc>
              <a:buFont typeface="Arial"/>
              <a:buChar char="-"/>
              <a:tabLst>
                <a:tab pos="299213" algn="l"/>
              </a:tabLst>
            </a:pP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13" dirty="0">
                <a:latin typeface="Arial"/>
                <a:cs typeface="Arial"/>
              </a:rPr>
              <a:t>u</a:t>
            </a:r>
            <a:r>
              <a:rPr sz="1941" b="1" dirty="0">
                <a:latin typeface="Arial"/>
                <a:cs typeface="Arial"/>
              </a:rPr>
              <a:t>rveys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with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rac</a:t>
            </a:r>
            <a:r>
              <a:rPr sz="1941" b="1" spc="-9" dirty="0">
                <a:latin typeface="Arial"/>
                <a:cs typeface="Arial"/>
              </a:rPr>
              <a:t>tition</a:t>
            </a:r>
            <a:r>
              <a:rPr sz="1941" b="1" dirty="0">
                <a:latin typeface="Arial"/>
                <a:cs typeface="Arial"/>
              </a:rPr>
              <a:t>ers</a:t>
            </a:r>
            <a:endParaRPr sz="1941">
              <a:latin typeface="Arial"/>
              <a:cs typeface="Arial"/>
            </a:endParaRPr>
          </a:p>
          <a:p>
            <a:pPr marL="298653" indent="-150727">
              <a:lnSpc>
                <a:spcPts val="2312"/>
              </a:lnSpc>
              <a:buFont typeface="Arial"/>
              <a:buChar char="-"/>
              <a:tabLst>
                <a:tab pos="299213" algn="l"/>
              </a:tabLst>
            </a:pPr>
            <a:r>
              <a:rPr sz="1941" b="1" spc="-9" dirty="0">
                <a:latin typeface="Arial"/>
                <a:cs typeface="Arial"/>
              </a:rPr>
              <a:t>tool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va</a:t>
            </a:r>
            <a:r>
              <a:rPr sz="1941" b="1" spc="-9" dirty="0">
                <a:latin typeface="Arial"/>
                <a:cs typeface="Arial"/>
              </a:rPr>
              <a:t>lid</a:t>
            </a:r>
            <a:r>
              <a:rPr sz="1941" b="1" dirty="0">
                <a:latin typeface="Arial"/>
                <a:cs typeface="Arial"/>
              </a:rPr>
              <a:t>ate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on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indu</a:t>
            </a:r>
            <a:r>
              <a:rPr sz="1941" b="1" dirty="0">
                <a:latin typeface="Arial"/>
                <a:cs typeface="Arial"/>
              </a:rPr>
              <a:t>str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13" dirty="0">
                <a:latin typeface="Arial"/>
                <a:cs typeface="Arial"/>
              </a:rPr>
              <a:t>od</a:t>
            </a:r>
            <a:r>
              <a:rPr sz="1941" b="1" dirty="0">
                <a:latin typeface="Arial"/>
                <a:cs typeface="Arial"/>
              </a:rPr>
              <a:t>e</a:t>
            </a:r>
            <a:r>
              <a:rPr sz="1941" b="1" spc="-13" dirty="0">
                <a:latin typeface="Arial"/>
                <a:cs typeface="Arial"/>
              </a:rPr>
              <a:t>b</a:t>
            </a:r>
            <a:r>
              <a:rPr sz="1941" b="1" dirty="0">
                <a:latin typeface="Arial"/>
                <a:cs typeface="Arial"/>
              </a:rPr>
              <a:t>ase</a:t>
            </a:r>
            <a:endParaRPr sz="1941">
              <a:latin typeface="Arial"/>
              <a:cs typeface="Arial"/>
            </a:endParaRPr>
          </a:p>
          <a:p>
            <a:pPr marL="298653" indent="-150727">
              <a:spcBef>
                <a:spcPts val="53"/>
              </a:spcBef>
              <a:buFont typeface="Arial"/>
              <a:buChar char="-"/>
              <a:tabLst>
                <a:tab pos="299213" algn="l"/>
              </a:tabLst>
            </a:pPr>
            <a:r>
              <a:rPr sz="1941" b="1" spc="-9" dirty="0">
                <a:latin typeface="Arial"/>
                <a:cs typeface="Arial"/>
              </a:rPr>
              <a:t>tool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li</a:t>
            </a:r>
            <a:r>
              <a:rPr sz="1941" b="1" dirty="0">
                <a:latin typeface="Arial"/>
                <a:cs typeface="Arial"/>
              </a:rPr>
              <a:t>ce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dirty="0">
                <a:latin typeface="Arial"/>
                <a:cs typeface="Arial"/>
              </a:rPr>
              <a:t>se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indu</a:t>
            </a:r>
            <a:r>
              <a:rPr sz="1941" b="1" dirty="0">
                <a:latin typeface="Arial"/>
                <a:cs typeface="Arial"/>
              </a:rPr>
              <a:t>str</a:t>
            </a:r>
            <a:r>
              <a:rPr sz="1941" b="1" spc="-146" dirty="0">
                <a:latin typeface="Arial"/>
                <a:cs typeface="Arial"/>
              </a:rPr>
              <a:t>y</a:t>
            </a:r>
            <a:r>
              <a:rPr sz="1941" b="1" spc="-9" dirty="0">
                <a:latin typeface="Arial"/>
                <a:cs typeface="Arial"/>
              </a:rPr>
              <a:t>,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13" dirty="0">
                <a:latin typeface="Arial"/>
                <a:cs typeface="Arial"/>
              </a:rPr>
              <a:t>dop</a:t>
            </a:r>
            <a:r>
              <a:rPr sz="1941" b="1" dirty="0">
                <a:latin typeface="Arial"/>
                <a:cs typeface="Arial"/>
              </a:rPr>
              <a:t>te</a:t>
            </a:r>
            <a:r>
              <a:rPr sz="1941" b="1" spc="-13" dirty="0">
                <a:latin typeface="Arial"/>
                <a:cs typeface="Arial"/>
              </a:rPr>
              <a:t>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p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13" dirty="0">
                <a:latin typeface="Arial"/>
                <a:cs typeface="Arial"/>
              </a:rPr>
              <a:t>odu</a:t>
            </a:r>
            <a:r>
              <a:rPr sz="1941" b="1" dirty="0">
                <a:latin typeface="Arial"/>
                <a:cs typeface="Arial"/>
              </a:rPr>
              <a:t>cts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7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238" y="-29743"/>
            <a:ext cx="6695440" cy="589990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787255"/>
            <a:r>
              <a:rPr spc="-22" dirty="0"/>
              <a:t>Th</a:t>
            </a:r>
            <a:r>
              <a:rPr dirty="0"/>
              <a:t>e</a:t>
            </a:r>
            <a:r>
              <a:rPr spc="-4" dirty="0"/>
              <a:t> </a:t>
            </a:r>
            <a:r>
              <a:rPr dirty="0"/>
              <a:t>B</a:t>
            </a:r>
            <a:r>
              <a:rPr spc="-13" dirty="0"/>
              <a:t>ig</a:t>
            </a:r>
            <a:r>
              <a:rPr spc="-4" dirty="0"/>
              <a:t> </a:t>
            </a:r>
            <a:r>
              <a:rPr spc="-22" dirty="0"/>
              <a:t>G</a:t>
            </a:r>
            <a:r>
              <a:rPr dirty="0"/>
              <a:t>r</a:t>
            </a:r>
            <a:r>
              <a:rPr spc="-22" dirty="0"/>
              <a:t>o</a:t>
            </a:r>
            <a:r>
              <a:rPr spc="-18" dirty="0"/>
              <a:t>wth</a:t>
            </a:r>
            <a:r>
              <a:rPr spc="-4" dirty="0"/>
              <a:t> </a:t>
            </a:r>
            <a:r>
              <a:rPr dirty="0"/>
              <a:t>fr</a:t>
            </a:r>
            <a:r>
              <a:rPr spc="-22" dirty="0"/>
              <a:t>o</a:t>
            </a:r>
            <a:r>
              <a:rPr dirty="0"/>
              <a:t>m</a:t>
            </a:r>
            <a:r>
              <a:rPr spc="-4" dirty="0"/>
              <a:t> </a:t>
            </a:r>
            <a:r>
              <a:rPr dirty="0"/>
              <a:t>2012-2013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3E1E7F4-B7A6-45A6-BBD1-1D7BDE26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126174" y="1355914"/>
            <a:ext cx="7366992" cy="4426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0471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6234" y="100341"/>
            <a:ext cx="6802530" cy="38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2471" b="1" spc="-13" dirty="0">
                <a:solidFill>
                  <a:schemeClr val="bg1"/>
                </a:solidFill>
                <a:latin typeface="Arial"/>
                <a:cs typeface="Arial"/>
              </a:rPr>
              <a:t>ig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wth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Ex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nd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sz="2471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71" b="1" dirty="0">
                <a:solidFill>
                  <a:schemeClr val="bg1"/>
                </a:solidFill>
                <a:latin typeface="Arial"/>
                <a:cs typeface="Arial"/>
              </a:rPr>
              <a:t>De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fi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2471" b="1" spc="-9" dirty="0">
                <a:solidFill>
                  <a:schemeClr val="bg1"/>
                </a:solidFill>
                <a:latin typeface="Arial"/>
                <a:cs typeface="Arial"/>
              </a:rPr>
              <a:t>iti</a:t>
            </a:r>
            <a:r>
              <a:rPr sz="2471" b="1" spc="-22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471" b="1" spc="-18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sz="247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9403" y="2689412"/>
            <a:ext cx="500903" cy="672353"/>
          </a:xfrm>
          <a:custGeom>
            <a:avLst/>
            <a:gdLst/>
            <a:ahLst/>
            <a:cxnLst/>
            <a:rect l="l" t="t" r="r" b="b"/>
            <a:pathLst>
              <a:path w="567689" h="762000">
                <a:moveTo>
                  <a:pt x="567631" y="478184"/>
                </a:moveTo>
                <a:lnTo>
                  <a:pt x="0" y="478184"/>
                </a:lnTo>
                <a:lnTo>
                  <a:pt x="283815" y="762000"/>
                </a:lnTo>
                <a:lnTo>
                  <a:pt x="567631" y="478184"/>
                </a:lnTo>
                <a:close/>
              </a:path>
              <a:path w="567689" h="762000">
                <a:moveTo>
                  <a:pt x="425724" y="0"/>
                </a:moveTo>
                <a:lnTo>
                  <a:pt x="141908" y="0"/>
                </a:lnTo>
                <a:lnTo>
                  <a:pt x="141908" y="478184"/>
                </a:lnTo>
                <a:lnTo>
                  <a:pt x="425724" y="478184"/>
                </a:lnTo>
                <a:lnTo>
                  <a:pt x="425724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4169403" y="2689412"/>
            <a:ext cx="500903" cy="672353"/>
          </a:xfrm>
          <a:custGeom>
            <a:avLst/>
            <a:gdLst/>
            <a:ahLst/>
            <a:cxnLst/>
            <a:rect l="l" t="t" r="r" b="b"/>
            <a:pathLst>
              <a:path w="567689" h="762000">
                <a:moveTo>
                  <a:pt x="0" y="478183"/>
                </a:moveTo>
                <a:lnTo>
                  <a:pt x="141907" y="478183"/>
                </a:lnTo>
                <a:lnTo>
                  <a:pt x="141907" y="0"/>
                </a:lnTo>
                <a:lnTo>
                  <a:pt x="425723" y="0"/>
                </a:lnTo>
                <a:lnTo>
                  <a:pt x="425723" y="478183"/>
                </a:lnTo>
                <a:lnTo>
                  <a:pt x="567631" y="478183"/>
                </a:lnTo>
                <a:lnTo>
                  <a:pt x="283816" y="761999"/>
                </a:lnTo>
                <a:lnTo>
                  <a:pt x="0" y="478183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937495" y="1550484"/>
            <a:ext cx="7468721" cy="436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latin typeface="Tahoma"/>
                <a:cs typeface="Tahoma"/>
              </a:rPr>
              <a:t>“</a:t>
            </a:r>
            <a:r>
              <a:rPr sz="1941" b="1" spc="-13" dirty="0">
                <a:latin typeface="Tahoma"/>
                <a:cs typeface="Tahoma"/>
              </a:rPr>
              <a:t>A change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8" dirty="0">
                <a:latin typeface="Tahoma"/>
                <a:cs typeface="Tahoma"/>
              </a:rPr>
              <a:t>ma</a:t>
            </a:r>
            <a:r>
              <a:rPr sz="1941" b="1" dirty="0">
                <a:latin typeface="Tahoma"/>
                <a:cs typeface="Tahoma"/>
              </a:rPr>
              <a:t>d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h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of 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of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13" dirty="0">
                <a:latin typeface="Tahoma"/>
                <a:cs typeface="Tahoma"/>
              </a:rPr>
              <a:t>are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18" dirty="0">
                <a:latin typeface="Tahoma"/>
                <a:cs typeface="Tahoma"/>
              </a:rPr>
              <a:t>make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it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 und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nd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nd 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 </a:t>
            </a:r>
            <a:r>
              <a:rPr sz="1941" b="1" spc="-22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it</a:t>
            </a:r>
            <a:r>
              <a:rPr sz="1941" b="1" dirty="0">
                <a:latin typeface="Tahoma"/>
                <a:cs typeface="Tahoma"/>
              </a:rPr>
              <a:t>hou</a:t>
            </a:r>
            <a:r>
              <a:rPr sz="1941" b="1" spc="-9" dirty="0">
                <a:latin typeface="Tahoma"/>
                <a:cs typeface="Tahoma"/>
              </a:rPr>
              <a:t>t </a:t>
            </a:r>
            <a:r>
              <a:rPr sz="1941" b="1" dirty="0">
                <a:latin typeface="Tahoma"/>
                <a:cs typeface="Tahoma"/>
              </a:rPr>
              <a:t>ch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ng </a:t>
            </a:r>
            <a:r>
              <a:rPr sz="1941" b="1" spc="-9" dirty="0">
                <a:latin typeface="Tahoma"/>
                <a:cs typeface="Tahoma"/>
              </a:rPr>
              <a:t>its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spc="-18" dirty="0">
                <a:latin typeface="Tahoma"/>
                <a:cs typeface="Tahoma"/>
              </a:rPr>
              <a:t>se</a:t>
            </a:r>
            <a:r>
              <a:rPr sz="1941" b="1" spc="-13" dirty="0">
                <a:latin typeface="Tahoma"/>
                <a:cs typeface="Tahoma"/>
              </a:rPr>
              <a:t>rvable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h</a:t>
            </a:r>
            <a:r>
              <a:rPr sz="1941" b="1" spc="-13" dirty="0">
                <a:latin typeface="Tahoma"/>
                <a:cs typeface="Tahoma"/>
              </a:rPr>
              <a:t>avi</a:t>
            </a:r>
            <a:r>
              <a:rPr sz="1941" b="1" dirty="0">
                <a:latin typeface="Tahoma"/>
                <a:cs typeface="Tahoma"/>
              </a:rPr>
              <a:t>ou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” </a:t>
            </a:r>
            <a:r>
              <a:rPr sz="1941" b="1" spc="-13" dirty="0">
                <a:latin typeface="MS PGothic"/>
                <a:cs typeface="MS PGothic"/>
              </a:rPr>
              <a:t>–</a:t>
            </a:r>
            <a:r>
              <a:rPr sz="1941" b="1" spc="-35" dirty="0">
                <a:latin typeface="MS PGothic"/>
                <a:cs typeface="MS PGothic"/>
              </a:rPr>
              <a:t> </a:t>
            </a:r>
            <a:r>
              <a:rPr sz="1941" b="1" dirty="0">
                <a:latin typeface="Tahoma"/>
                <a:cs typeface="Tahoma"/>
              </a:rPr>
              <a:t>M</a:t>
            </a:r>
            <a:r>
              <a:rPr sz="1941" b="1" spc="-9" dirty="0">
                <a:latin typeface="Tahoma"/>
                <a:cs typeface="Tahoma"/>
              </a:rPr>
              <a:t>.</a:t>
            </a:r>
            <a:r>
              <a:rPr sz="1941" b="1" dirty="0">
                <a:latin typeface="Tahoma"/>
                <a:cs typeface="Tahoma"/>
              </a:rPr>
              <a:t> Fo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 ‘</a:t>
            </a:r>
            <a:r>
              <a:rPr sz="1941" b="1" spc="-13" dirty="0">
                <a:latin typeface="Tahoma"/>
                <a:cs typeface="Tahoma"/>
              </a:rPr>
              <a:t>99</a:t>
            </a:r>
            <a:endParaRPr sz="1941" dirty="0">
              <a:latin typeface="Tahoma"/>
              <a:cs typeface="Tahoma"/>
            </a:endParaRPr>
          </a:p>
          <a:p>
            <a:pPr>
              <a:spcBef>
                <a:spcPts val="33"/>
              </a:spcBef>
            </a:pPr>
            <a:endParaRPr sz="1721" dirty="0">
              <a:latin typeface="Times New Roman"/>
              <a:cs typeface="Times New Roman"/>
            </a:endParaRPr>
          </a:p>
          <a:p>
            <a:pPr marL="3739602">
              <a:lnSpc>
                <a:spcPts val="2312"/>
              </a:lnSpc>
            </a:pPr>
            <a:r>
              <a:rPr sz="1941" b="1" dirty="0">
                <a:latin typeface="Arial"/>
                <a:cs typeface="Arial"/>
              </a:rPr>
              <a:t>Ex</a:t>
            </a:r>
            <a:r>
              <a:rPr sz="1941" b="1" spc="-13" dirty="0">
                <a:latin typeface="Arial"/>
                <a:cs typeface="Arial"/>
              </a:rPr>
              <a:t>panded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Fo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13" dirty="0">
                <a:latin typeface="Arial"/>
                <a:cs typeface="Arial"/>
              </a:rPr>
              <a:t>u</a:t>
            </a:r>
            <a:r>
              <a:rPr sz="1941" b="1" dirty="0">
                <a:latin typeface="Arial"/>
                <a:cs typeface="Arial"/>
              </a:rPr>
              <a:t>s</a:t>
            </a:r>
            <a:r>
              <a:rPr sz="1941" b="1" spc="-9" dirty="0">
                <a:latin typeface="Arial"/>
                <a:cs typeface="Arial"/>
              </a:rPr>
              <a:t>,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Obj</a:t>
            </a:r>
            <a:r>
              <a:rPr sz="1941" b="1" dirty="0">
                <a:latin typeface="Arial"/>
                <a:cs typeface="Arial"/>
              </a:rPr>
              <a:t>ec</a:t>
            </a:r>
            <a:r>
              <a:rPr sz="1941" b="1" spc="-9" dirty="0">
                <a:latin typeface="Arial"/>
                <a:cs typeface="Arial"/>
              </a:rPr>
              <a:t>ti</a:t>
            </a:r>
            <a:r>
              <a:rPr sz="1941" b="1" dirty="0">
                <a:latin typeface="Arial"/>
                <a:cs typeface="Arial"/>
              </a:rPr>
              <a:t>ves</a:t>
            </a:r>
            <a:r>
              <a:rPr sz="1941" b="1" spc="-9" dirty="0">
                <a:latin typeface="Arial"/>
                <a:cs typeface="Arial"/>
              </a:rPr>
              <a:t>,</a:t>
            </a:r>
            <a:endParaRPr sz="1941" dirty="0">
              <a:latin typeface="Arial"/>
              <a:cs typeface="Arial"/>
            </a:endParaRPr>
          </a:p>
          <a:p>
            <a:pPr marL="85169" indent="3654433">
              <a:lnSpc>
                <a:spcPts val="2312"/>
              </a:lnSpc>
            </a:pPr>
            <a:r>
              <a:rPr sz="1941" b="1" spc="-159" dirty="0">
                <a:latin typeface="Arial"/>
                <a:cs typeface="Arial"/>
              </a:rPr>
              <a:t>T</a:t>
            </a:r>
            <a:r>
              <a:rPr sz="1941" b="1" spc="-13" dirty="0">
                <a:latin typeface="Arial"/>
                <a:cs typeface="Arial"/>
              </a:rPr>
              <a:t>e</a:t>
            </a: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18" dirty="0">
                <a:latin typeface="Arial"/>
                <a:cs typeface="Arial"/>
              </a:rPr>
              <a:t>hniqu</a:t>
            </a:r>
            <a:r>
              <a:rPr sz="1941" b="1" dirty="0">
                <a:latin typeface="Arial"/>
                <a:cs typeface="Arial"/>
              </a:rPr>
              <a:t>es</a:t>
            </a:r>
            <a:endParaRPr sz="1941" dirty="0">
              <a:latin typeface="Arial"/>
              <a:cs typeface="Arial"/>
            </a:endParaRPr>
          </a:p>
          <a:p>
            <a:pPr>
              <a:spcBef>
                <a:spcPts val="6"/>
              </a:spcBef>
            </a:pPr>
            <a:endParaRPr sz="2427" dirty="0">
              <a:latin typeface="Times New Roman"/>
              <a:cs typeface="Times New Roman"/>
            </a:endParaRPr>
          </a:p>
          <a:p>
            <a:pPr marL="85169" marR="313781">
              <a:lnSpc>
                <a:spcPct val="100699"/>
              </a:lnSpc>
            </a:pPr>
            <a:r>
              <a:rPr sz="1941" b="1" dirty="0">
                <a:latin typeface="Tahoma"/>
                <a:cs typeface="Tahoma"/>
              </a:rPr>
              <a:t>“</a:t>
            </a:r>
            <a:r>
              <a:rPr sz="1941" b="1" spc="-13" dirty="0">
                <a:latin typeface="Tahoma"/>
                <a:cs typeface="Tahoma"/>
              </a:rPr>
              <a:t>Au</a:t>
            </a:r>
            <a:r>
              <a:rPr sz="1941" b="1" spc="-9" dirty="0">
                <a:latin typeface="Tahoma"/>
                <a:cs typeface="Tahoma"/>
              </a:rPr>
              <a:t>to</a:t>
            </a:r>
            <a:r>
              <a:rPr sz="1941" b="1" spc="-13" dirty="0">
                <a:latin typeface="Tahoma"/>
                <a:cs typeface="Tahoma"/>
              </a:rPr>
              <a:t>mation</a:t>
            </a:r>
            <a:r>
              <a:rPr sz="1941" b="1" spc="-4" dirty="0">
                <a:latin typeface="Tahoma"/>
                <a:cs typeface="Tahoma"/>
              </a:rPr>
              <a:t>/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gh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4" dirty="0">
                <a:latin typeface="Tahoma"/>
                <a:cs typeface="Tahoma"/>
              </a:rPr>
              <a:t>/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18" dirty="0">
                <a:latin typeface="Tahoma"/>
                <a:cs typeface="Tahoma"/>
              </a:rPr>
              <a:t>es</a:t>
            </a:r>
            <a:r>
              <a:rPr sz="1941" b="1" spc="-9" dirty="0">
                <a:latin typeface="Tahoma"/>
                <a:cs typeface="Tahoma"/>
              </a:rPr>
              <a:t>ti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4" dirty="0">
                <a:latin typeface="Tahoma"/>
                <a:cs typeface="Tahoma"/>
              </a:rPr>
              <a:t>/</a:t>
            </a:r>
            <a:r>
              <a:rPr sz="1941" b="1" dirty="0">
                <a:latin typeface="Tahoma"/>
                <a:cs typeface="Tahoma"/>
              </a:rPr>
              <a:t>p</a:t>
            </a:r>
            <a:r>
              <a:rPr sz="1941" b="1" spc="-9" dirty="0">
                <a:latin typeface="Tahoma"/>
                <a:cs typeface="Tahoma"/>
              </a:rPr>
              <a:t>ri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ritizati</a:t>
            </a:r>
            <a:r>
              <a:rPr sz="1941" b="1" dirty="0">
                <a:latin typeface="Tahoma"/>
                <a:cs typeface="Tahoma"/>
              </a:rPr>
              <a:t>on of ch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13" dirty="0">
                <a:latin typeface="Tahoma"/>
                <a:cs typeface="Tahoma"/>
              </a:rPr>
              <a:t>s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13" dirty="0">
                <a:latin typeface="Tahoma"/>
                <a:cs typeface="Tahoma"/>
              </a:rPr>
              <a:t>the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artifacts</a:t>
            </a:r>
            <a:r>
              <a:rPr sz="1941" b="1" spc="-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of 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of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13" dirty="0">
                <a:latin typeface="Tahoma"/>
                <a:cs typeface="Tahoma"/>
              </a:rPr>
              <a:t>are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941" b="1" spc="-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non-func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 req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ireme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nts</a:t>
            </a:r>
            <a:r>
              <a:rPr sz="1941" b="1" spc="-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nd 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it</a:t>
            </a:r>
            <a:r>
              <a:rPr sz="1941" b="1" dirty="0">
                <a:latin typeface="Tahoma"/>
                <a:cs typeface="Tahoma"/>
              </a:rPr>
              <a:t>hou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 ch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ng </a:t>
            </a:r>
            <a:r>
              <a:rPr sz="1941" b="1" spc="-9" dirty="0">
                <a:latin typeface="Tahoma"/>
                <a:cs typeface="Tahoma"/>
              </a:rPr>
              <a:t>its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r,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d </a:t>
            </a:r>
            <a:r>
              <a:rPr sz="1941" b="1" spc="-13" dirty="0">
                <a:latin typeface="Tahoma"/>
                <a:cs typeface="Tahoma"/>
              </a:rPr>
              <a:t>behaviour”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MS PGothic"/>
                <a:cs typeface="MS PGothic"/>
              </a:rPr>
              <a:t>–</a:t>
            </a:r>
            <a:r>
              <a:rPr sz="1941" b="1" spc="-9" dirty="0">
                <a:latin typeface="MS PGothic"/>
                <a:cs typeface="MS PGothic"/>
              </a:rPr>
              <a:t> </a:t>
            </a:r>
            <a:r>
              <a:rPr lang="en-US" sz="1941" b="1" spc="-13" dirty="0">
                <a:latin typeface="Tahoma"/>
                <a:cs typeface="Tahoma"/>
              </a:rPr>
              <a:t>M. </a:t>
            </a:r>
            <a:r>
              <a:rPr lang="en-US" sz="1941" b="1" spc="-13" dirty="0" err="1">
                <a:latin typeface="Tahoma"/>
                <a:cs typeface="Tahoma"/>
              </a:rPr>
              <a:t>Kessentini</a:t>
            </a:r>
            <a:r>
              <a:rPr lang="en-US" sz="1941" b="1" spc="-13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‘17</a:t>
            </a:r>
          </a:p>
          <a:p>
            <a:pPr>
              <a:lnSpc>
                <a:spcPct val="100000"/>
              </a:lnSpc>
            </a:pPr>
            <a:endParaRPr sz="1941" dirty="0">
              <a:latin typeface="Times New Roman"/>
              <a:cs typeface="Times New Roman"/>
            </a:endParaRPr>
          </a:p>
          <a:p>
            <a:pPr marL="54912" marR="557522">
              <a:lnSpc>
                <a:spcPts val="2294"/>
              </a:lnSpc>
              <a:spcBef>
                <a:spcPts val="1191"/>
              </a:spcBef>
            </a:pPr>
            <a:r>
              <a:rPr sz="1941" b="1" dirty="0">
                <a:latin typeface="Arial"/>
                <a:cs typeface="Arial"/>
              </a:rPr>
              <a:t>C</a:t>
            </a:r>
            <a:r>
              <a:rPr sz="1941" b="1" spc="-13" dirty="0">
                <a:latin typeface="Arial"/>
                <a:cs typeface="Arial"/>
              </a:rPr>
              <a:t>omm</a:t>
            </a:r>
            <a:r>
              <a:rPr sz="1941" b="1" spc="-9" dirty="0">
                <a:latin typeface="Arial"/>
                <a:cs typeface="Arial"/>
              </a:rPr>
              <a:t>unities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th</a:t>
            </a:r>
            <a:r>
              <a:rPr sz="1941" b="1" dirty="0">
                <a:latin typeface="Arial"/>
                <a:cs typeface="Arial"/>
              </a:rPr>
              <a:t>at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th</a:t>
            </a:r>
            <a:r>
              <a:rPr sz="1941" b="1" dirty="0">
                <a:latin typeface="Arial"/>
                <a:cs typeface="Arial"/>
              </a:rPr>
              <a:t>r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ve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are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going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to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b</a:t>
            </a:r>
            <a:r>
              <a:rPr sz="1941" b="1" dirty="0">
                <a:latin typeface="Arial"/>
                <a:cs typeface="Arial"/>
              </a:rPr>
              <a:t>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m</a:t>
            </a:r>
            <a:r>
              <a:rPr sz="1941" b="1" spc="-13" dirty="0">
                <a:latin typeface="Arial"/>
                <a:cs typeface="Arial"/>
              </a:rPr>
              <a:t>o</a:t>
            </a:r>
            <a:r>
              <a:rPr sz="1941" b="1" dirty="0">
                <a:latin typeface="Arial"/>
                <a:cs typeface="Arial"/>
              </a:rPr>
              <a:t>re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acce</a:t>
            </a:r>
            <a:r>
              <a:rPr sz="1941" b="1" spc="-13" dirty="0">
                <a:latin typeface="Arial"/>
                <a:cs typeface="Arial"/>
              </a:rPr>
              <a:t>pting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13" dirty="0">
                <a:latin typeface="Arial"/>
                <a:cs typeface="Arial"/>
              </a:rPr>
              <a:t>o</a:t>
            </a:r>
            <a:r>
              <a:rPr sz="1941" b="1" dirty="0">
                <a:latin typeface="Arial"/>
                <a:cs typeface="Arial"/>
              </a:rPr>
              <a:t>f </a:t>
            </a:r>
            <a:r>
              <a:rPr sz="1941" b="1" spc="-13" dirty="0">
                <a:latin typeface="Arial"/>
                <a:cs typeface="Arial"/>
              </a:rPr>
              <a:t>new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ideas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3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71" rIns="0" bIns="0" rtlCol="0">
            <a:spAutoFit/>
          </a:bodyPr>
          <a:lstStyle/>
          <a:p>
            <a:pPr marL="1327968" marR="4483" indent="43145">
              <a:lnSpc>
                <a:spcPts val="2912"/>
              </a:lnSpc>
            </a:pPr>
            <a:r>
              <a:rPr dirty="0"/>
              <a:t>B</a:t>
            </a:r>
            <a:r>
              <a:rPr spc="-13" dirty="0"/>
              <a:t>ig</a:t>
            </a:r>
            <a:r>
              <a:rPr spc="-4" dirty="0"/>
              <a:t> </a:t>
            </a:r>
            <a:r>
              <a:rPr spc="-22" dirty="0"/>
              <a:t>G</a:t>
            </a:r>
            <a:r>
              <a:rPr dirty="0"/>
              <a:t>r</a:t>
            </a:r>
            <a:r>
              <a:rPr spc="-22" dirty="0"/>
              <a:t>o</a:t>
            </a:r>
            <a:r>
              <a:rPr spc="-18" dirty="0"/>
              <a:t>wth</a:t>
            </a:r>
            <a:r>
              <a:rPr spc="-4" dirty="0"/>
              <a:t> </a:t>
            </a:r>
            <a:r>
              <a:rPr spc="-18" dirty="0"/>
              <a:t>E</a:t>
            </a:r>
            <a:r>
              <a:rPr spc="-22" dirty="0"/>
              <a:t>n</a:t>
            </a:r>
            <a:r>
              <a:rPr dirty="0"/>
              <a:t>a</a:t>
            </a:r>
            <a:r>
              <a:rPr spc="-22" dirty="0"/>
              <a:t>b</a:t>
            </a:r>
            <a:r>
              <a:rPr spc="-9" dirty="0"/>
              <a:t>l</a:t>
            </a:r>
            <a:r>
              <a:rPr dirty="0"/>
              <a:t>e</a:t>
            </a:r>
            <a:r>
              <a:rPr spc="-18" dirty="0"/>
              <a:t>d</a:t>
            </a:r>
            <a:r>
              <a:rPr spc="-4" dirty="0"/>
              <a:t> </a:t>
            </a:r>
            <a:r>
              <a:rPr spc="-22" dirty="0"/>
              <a:t>b</a:t>
            </a:r>
            <a:r>
              <a:rPr dirty="0"/>
              <a:t>y C</a:t>
            </a:r>
            <a:r>
              <a:rPr spc="-22" dirty="0"/>
              <a:t>o</a:t>
            </a:r>
            <a:r>
              <a:rPr dirty="0"/>
              <a:t>mm</a:t>
            </a:r>
            <a:r>
              <a:rPr spc="-22" dirty="0"/>
              <a:t>un</a:t>
            </a:r>
            <a:r>
              <a:rPr spc="-9" dirty="0"/>
              <a:t>i</a:t>
            </a:r>
            <a:r>
              <a:rPr dirty="0"/>
              <a:t>ty</a:t>
            </a:r>
            <a:r>
              <a:rPr spc="-4" dirty="0"/>
              <a:t> </a:t>
            </a:r>
            <a:r>
              <a:rPr spc="-18" dirty="0"/>
              <a:t>E</a:t>
            </a:r>
            <a:r>
              <a:rPr spc="-22" dirty="0"/>
              <a:t>ng</a:t>
            </a:r>
            <a:r>
              <a:rPr spc="-9" dirty="0"/>
              <a:t>i</a:t>
            </a:r>
            <a:r>
              <a:rPr spc="-22" dirty="0"/>
              <a:t>n</a:t>
            </a:r>
            <a:r>
              <a:rPr dirty="0"/>
              <a:t>eer</a:t>
            </a:r>
            <a:r>
              <a:rPr spc="-9" dirty="0"/>
              <a:t>i</a:t>
            </a:r>
            <a:r>
              <a:rPr spc="-22" dirty="0"/>
              <a:t>n</a:t>
            </a:r>
            <a:r>
              <a:rPr spc="-18" dirty="0"/>
              <a:t>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2615" y="1550483"/>
            <a:ext cx="7781925" cy="4199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1327968">
              <a:lnSpc>
                <a:spcPts val="2294"/>
              </a:lnSpc>
            </a:pPr>
            <a:r>
              <a:rPr sz="1941" b="1" dirty="0">
                <a:latin typeface="Tahoma"/>
                <a:cs typeface="Tahoma"/>
              </a:rPr>
              <a:t>Indu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trial</a:t>
            </a:r>
            <a:r>
              <a:rPr sz="1941" b="1" dirty="0">
                <a:latin typeface="Tahoma"/>
                <a:cs typeface="Tahoma"/>
              </a:rPr>
              <a:t> ch</a:t>
            </a:r>
            <a:r>
              <a:rPr sz="1941" b="1" spc="-18" dirty="0">
                <a:latin typeface="Tahoma"/>
                <a:cs typeface="Tahoma"/>
              </a:rPr>
              <a:t>am</a:t>
            </a:r>
            <a:r>
              <a:rPr sz="1941" b="1" dirty="0">
                <a:latin typeface="Tahoma"/>
                <a:cs typeface="Tahoma"/>
              </a:rPr>
              <a:t>p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on(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): M</a:t>
            </a:r>
            <a:r>
              <a:rPr sz="1941" b="1" spc="-9" dirty="0">
                <a:latin typeface="Tahoma"/>
                <a:cs typeface="Tahoma"/>
              </a:rPr>
              <a:t>.</a:t>
            </a:r>
            <a:r>
              <a:rPr sz="1941" b="1" dirty="0">
                <a:latin typeface="Tahoma"/>
                <a:cs typeface="Tahoma"/>
              </a:rPr>
              <a:t> Fo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r,</a:t>
            </a:r>
            <a:r>
              <a:rPr sz="1941" b="1" dirty="0">
                <a:latin typeface="Tahoma"/>
                <a:cs typeface="Tahoma"/>
              </a:rPr>
              <a:t> K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c</a:t>
            </a:r>
            <a:r>
              <a:rPr sz="1941" b="1" spc="-9" dirty="0">
                <a:latin typeface="Tahoma"/>
                <a:cs typeface="Tahoma"/>
              </a:rPr>
              <a:t>k,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8" dirty="0">
                <a:latin typeface="Tahoma"/>
                <a:cs typeface="Tahoma"/>
              </a:rPr>
              <a:t>War</a:t>
            </a:r>
            <a:r>
              <a:rPr sz="1941" b="1" dirty="0">
                <a:latin typeface="Tahoma"/>
                <a:cs typeface="Tahoma"/>
              </a:rPr>
              <a:t>d Cunningh</a:t>
            </a:r>
            <a:r>
              <a:rPr sz="1941" b="1" spc="-4" dirty="0">
                <a:latin typeface="Tahoma"/>
                <a:cs typeface="Tahoma"/>
              </a:rPr>
              <a:t>a</a:t>
            </a:r>
            <a:r>
              <a:rPr sz="1941" b="1" spc="-22" dirty="0">
                <a:latin typeface="Tahoma"/>
                <a:cs typeface="Tahoma"/>
              </a:rPr>
              <a:t>m</a:t>
            </a:r>
            <a:endParaRPr sz="1941" dirty="0">
              <a:latin typeface="Tahoma"/>
              <a:cs typeface="Tahoma"/>
            </a:endParaRPr>
          </a:p>
          <a:p>
            <a:pPr marL="11206" marR="391106">
              <a:lnSpc>
                <a:spcPts val="4677"/>
              </a:lnSpc>
              <a:spcBef>
                <a:spcPts val="476"/>
              </a:spcBef>
            </a:pPr>
            <a:r>
              <a:rPr sz="1941" b="1" dirty="0">
                <a:latin typeface="Tahoma"/>
                <a:cs typeface="Tahoma"/>
              </a:rPr>
              <a:t>Co</a:t>
            </a:r>
            <a:r>
              <a:rPr sz="1941" b="1" spc="-22" dirty="0">
                <a:latin typeface="Tahoma"/>
                <a:cs typeface="Tahoma"/>
              </a:rPr>
              <a:t>mp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22" dirty="0">
                <a:latin typeface="Tahoma"/>
                <a:cs typeface="Tahoma"/>
              </a:rPr>
              <a:t>m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13" dirty="0">
                <a:latin typeface="Tahoma"/>
                <a:cs typeface="Tahoma"/>
              </a:rPr>
              <a:t>tary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kill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: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oo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dirty="0">
                <a:latin typeface="Tahoma"/>
                <a:cs typeface="Tahoma"/>
              </a:rPr>
              <a:t>u</a:t>
            </a:r>
            <a:r>
              <a:rPr sz="1941" b="1" spc="-9" dirty="0">
                <a:latin typeface="Tahoma"/>
                <a:cs typeface="Tahoma"/>
              </a:rPr>
              <a:t>il</a:t>
            </a:r>
            <a:r>
              <a:rPr sz="1941" b="1" dirty="0">
                <a:latin typeface="Tahoma"/>
                <a:cs typeface="Tahoma"/>
              </a:rPr>
              <a:t>d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,</a:t>
            </a:r>
            <a:r>
              <a:rPr sz="1941" b="1" dirty="0">
                <a:latin typeface="Tahoma"/>
                <a:cs typeface="Tahoma"/>
              </a:rPr>
              <a:t> p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p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rit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,</a:t>
            </a:r>
            <a:r>
              <a:rPr sz="1941" b="1" dirty="0">
                <a:latin typeface="Tahoma"/>
                <a:cs typeface="Tahoma"/>
              </a:rPr>
              <a:t> cu</a:t>
            </a:r>
            <a:r>
              <a:rPr sz="1941" b="1" spc="-13" dirty="0">
                <a:latin typeface="Tahoma"/>
                <a:cs typeface="Tahoma"/>
              </a:rPr>
              <a:t>rat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13" dirty="0">
                <a:latin typeface="Tahoma"/>
                <a:cs typeface="Tahoma"/>
              </a:rPr>
              <a:t>rs</a:t>
            </a:r>
            <a:r>
              <a:rPr sz="1941" b="1" spc="-9" dirty="0"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Mind</a:t>
            </a:r>
            <a:r>
              <a:rPr sz="1941" b="1" spc="-4" dirty="0">
                <a:latin typeface="Tahoma"/>
                <a:cs typeface="Tahoma"/>
              </a:rPr>
              <a:t>s</a:t>
            </a:r>
            <a:r>
              <a:rPr sz="1941" b="1" spc="-13" dirty="0">
                <a:latin typeface="Tahoma"/>
                <a:cs typeface="Tahoma"/>
              </a:rPr>
              <a:t>et</a:t>
            </a:r>
            <a:r>
              <a:rPr sz="1941" b="1" dirty="0">
                <a:latin typeface="Tahoma"/>
                <a:cs typeface="Tahoma"/>
              </a:rPr>
              <a:t> fo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ndu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trial</a:t>
            </a:r>
            <a:r>
              <a:rPr sz="1941" b="1" dirty="0">
                <a:latin typeface="Tahoma"/>
                <a:cs typeface="Tahoma"/>
              </a:rPr>
              <a:t> co</a:t>
            </a:r>
            <a:r>
              <a:rPr sz="1941" b="1" spc="-9" dirty="0">
                <a:latin typeface="Tahoma"/>
                <a:cs typeface="Tahoma"/>
              </a:rPr>
              <a:t>llab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rati</a:t>
            </a:r>
            <a:r>
              <a:rPr sz="1941" b="1" dirty="0">
                <a:latin typeface="Tahoma"/>
                <a:cs typeface="Tahoma"/>
              </a:rPr>
              <a:t>on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nd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dop</a:t>
            </a:r>
            <a:r>
              <a:rPr sz="1941" b="1" spc="-9" dirty="0">
                <a:latin typeface="Tahoma"/>
                <a:cs typeface="Tahoma"/>
              </a:rPr>
              <a:t>ti</a:t>
            </a:r>
            <a:r>
              <a:rPr sz="1941" b="1" dirty="0">
                <a:latin typeface="Tahoma"/>
                <a:cs typeface="Tahoma"/>
              </a:rPr>
              <a:t>on</a:t>
            </a:r>
            <a:endParaRPr sz="1941" dirty="0">
              <a:latin typeface="Tahoma"/>
              <a:cs typeface="Tahoma"/>
            </a:endParaRPr>
          </a:p>
          <a:p>
            <a:pPr marL="11206">
              <a:spcBef>
                <a:spcPts val="1712"/>
              </a:spcBef>
            </a:pPr>
            <a:r>
              <a:rPr sz="1941" b="1" dirty="0">
                <a:latin typeface="Tahoma"/>
                <a:cs typeface="Tahoma"/>
              </a:rPr>
              <a:t>Sh</a:t>
            </a:r>
            <a:r>
              <a:rPr sz="1941" b="1" spc="-13" dirty="0">
                <a:latin typeface="Tahoma"/>
                <a:cs typeface="Tahoma"/>
              </a:rPr>
              <a:t>ar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d p</a:t>
            </a:r>
            <a:r>
              <a:rPr sz="1941" b="1" spc="-9" dirty="0">
                <a:latin typeface="Tahoma"/>
                <a:cs typeface="Tahoma"/>
              </a:rPr>
              <a:t>lat</a:t>
            </a:r>
            <a:r>
              <a:rPr sz="1941" b="1" dirty="0">
                <a:latin typeface="Tahoma"/>
                <a:cs typeface="Tahoma"/>
              </a:rPr>
              <a:t>fo</a:t>
            </a:r>
            <a:r>
              <a:rPr sz="1941" b="1" spc="-18" dirty="0">
                <a:latin typeface="Tahoma"/>
                <a:cs typeface="Tahoma"/>
              </a:rPr>
              <a:t>rm</a:t>
            </a:r>
            <a:r>
              <a:rPr sz="1941" b="1" dirty="0">
                <a:latin typeface="Tahoma"/>
                <a:cs typeface="Tahoma"/>
              </a:rPr>
              <a:t>:</a:t>
            </a:r>
            <a:endParaRPr sz="1941" dirty="0">
              <a:latin typeface="Tahoma"/>
              <a:cs typeface="Tahoma"/>
            </a:endParaRPr>
          </a:p>
          <a:p>
            <a:pPr marL="333953" indent="-178743">
              <a:spcBef>
                <a:spcPts val="53"/>
              </a:spcBef>
              <a:buFont typeface="Tahoma"/>
              <a:buChar char="-"/>
              <a:tabLst>
                <a:tab pos="334513" algn="l"/>
              </a:tabLst>
            </a:pPr>
            <a:r>
              <a:rPr sz="1941" b="1" dirty="0">
                <a:latin typeface="Tahoma"/>
                <a:cs typeface="Tahoma"/>
              </a:rPr>
              <a:t>Ec</a:t>
            </a:r>
            <a:r>
              <a:rPr sz="1941" b="1" spc="-9" dirty="0">
                <a:latin typeface="Tahoma"/>
                <a:cs typeface="Tahoma"/>
              </a:rPr>
              <a:t>lip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(E</a:t>
            </a:r>
            <a:r>
              <a:rPr sz="1941" b="1" spc="-9" dirty="0">
                <a:latin typeface="Tahoma"/>
                <a:cs typeface="Tahoma"/>
              </a:rPr>
              <a:t>ri</a:t>
            </a:r>
            <a:r>
              <a:rPr sz="1941" b="1" dirty="0">
                <a:latin typeface="Tahoma"/>
                <a:cs typeface="Tahoma"/>
              </a:rPr>
              <a:t>ch G</a:t>
            </a:r>
            <a:r>
              <a:rPr sz="1941" b="1" spc="-18" dirty="0">
                <a:latin typeface="Tahoma"/>
                <a:cs typeface="Tahoma"/>
              </a:rPr>
              <a:t>amma</a:t>
            </a:r>
            <a:r>
              <a:rPr sz="1941" b="1" dirty="0">
                <a:latin typeface="Tahoma"/>
                <a:cs typeface="Tahoma"/>
              </a:rPr>
              <a:t> + F</a:t>
            </a:r>
            <a:r>
              <a:rPr sz="1941" b="1" spc="-13" dirty="0">
                <a:latin typeface="Tahoma"/>
                <a:cs typeface="Tahoma"/>
              </a:rPr>
              <a:t>ra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13" dirty="0">
                <a:latin typeface="Tahoma"/>
                <a:cs typeface="Tahoma"/>
              </a:rPr>
              <a:t>k</a:t>
            </a:r>
            <a:r>
              <a:rPr sz="1941" b="1" dirty="0">
                <a:latin typeface="Tahoma"/>
                <a:cs typeface="Tahoma"/>
              </a:rPr>
              <a:t> T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p)</a:t>
            </a:r>
            <a:r>
              <a:rPr sz="1941" b="1" spc="-9" dirty="0">
                <a:latin typeface="Tahoma"/>
                <a:cs typeface="Tahoma"/>
              </a:rPr>
              <a:t>,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13" dirty="0">
                <a:latin typeface="Tahoma"/>
                <a:cs typeface="Tahoma"/>
              </a:rPr>
              <a:t>aly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is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f</a:t>
            </a:r>
            <a:r>
              <a:rPr sz="1941" b="1" spc="-13" dirty="0">
                <a:latin typeface="Tahoma"/>
                <a:cs typeface="Tahoma"/>
              </a:rPr>
              <a:t>ram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13" dirty="0">
                <a:latin typeface="Tahoma"/>
                <a:cs typeface="Tahoma"/>
              </a:rPr>
              <a:t>rks</a:t>
            </a:r>
            <a:endParaRPr sz="1941" dirty="0">
              <a:latin typeface="Tahoma"/>
              <a:cs typeface="Tahoma"/>
            </a:endParaRPr>
          </a:p>
          <a:p>
            <a:pPr>
              <a:spcBef>
                <a:spcPts val="26"/>
              </a:spcBef>
              <a:buFont typeface="Tahoma"/>
              <a:buChar char="-"/>
            </a:pPr>
            <a:endParaRPr sz="1941" dirty="0">
              <a:latin typeface="Times New Roman"/>
              <a:cs typeface="Times New Roman"/>
            </a:endParaRPr>
          </a:p>
          <a:p>
            <a:pPr marL="11206"/>
            <a:r>
              <a:rPr sz="1941" b="1" dirty="0">
                <a:latin typeface="Tahoma"/>
                <a:cs typeface="Tahoma"/>
              </a:rPr>
              <a:t>Co</a:t>
            </a:r>
            <a:r>
              <a:rPr sz="1941" b="1" spc="-22" dirty="0">
                <a:latin typeface="Tahoma"/>
                <a:cs typeface="Tahoma"/>
              </a:rPr>
              <a:t>mmun</a:t>
            </a:r>
            <a:r>
              <a:rPr sz="1941" b="1" spc="-9" dirty="0">
                <a:latin typeface="Tahoma"/>
                <a:cs typeface="Tahoma"/>
              </a:rPr>
              <a:t>ity inf</a:t>
            </a:r>
            <a:r>
              <a:rPr sz="1941" b="1" spc="-13" dirty="0">
                <a:latin typeface="Tahoma"/>
                <a:cs typeface="Tahoma"/>
              </a:rPr>
              <a:t>ra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tr</a:t>
            </a:r>
            <a:r>
              <a:rPr sz="1941" b="1" dirty="0">
                <a:latin typeface="Tahoma"/>
                <a:cs typeface="Tahoma"/>
              </a:rPr>
              <a:t>uc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u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: </a:t>
            </a:r>
            <a:r>
              <a:rPr sz="1941" b="1" spc="-13" dirty="0">
                <a:latin typeface="Tahoma"/>
                <a:cs typeface="Tahoma"/>
              </a:rPr>
              <a:t>7</a:t>
            </a:r>
            <a:r>
              <a:rPr sz="1941" b="1" dirty="0">
                <a:latin typeface="Tahoma"/>
                <a:cs typeface="Tahoma"/>
              </a:rPr>
              <a:t> R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f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c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ri</a:t>
            </a:r>
            <a:r>
              <a:rPr sz="1941" b="1" dirty="0">
                <a:latin typeface="Tahoma"/>
                <a:cs typeface="Tahoma"/>
              </a:rPr>
              <a:t>ng 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13" dirty="0">
                <a:latin typeface="Tahoma"/>
                <a:cs typeface="Tahoma"/>
              </a:rPr>
              <a:t>rk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hop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,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8" dirty="0">
                <a:latin typeface="Tahoma"/>
                <a:cs typeface="Tahoma"/>
              </a:rPr>
              <a:t>Da</a:t>
            </a:r>
            <a:r>
              <a:rPr sz="1941" b="1" spc="-4" dirty="0">
                <a:latin typeface="Tahoma"/>
                <a:cs typeface="Tahoma"/>
              </a:rPr>
              <a:t>gs</a:t>
            </a:r>
            <a:r>
              <a:rPr sz="1941" b="1" spc="-13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uhl</a:t>
            </a:r>
            <a:endParaRPr sz="1941" dirty="0">
              <a:latin typeface="Tahoma"/>
              <a:cs typeface="Tahoma"/>
            </a:endParaRPr>
          </a:p>
          <a:p>
            <a:pPr marL="706008" lvl="1" indent="-302575">
              <a:lnSpc>
                <a:spcPts val="2312"/>
              </a:lnSpc>
              <a:spcBef>
                <a:spcPts val="53"/>
              </a:spcBef>
              <a:buFont typeface="Tahoma"/>
              <a:buChar char="-"/>
              <a:tabLst>
                <a:tab pos="706008" algn="l"/>
              </a:tabLst>
            </a:pPr>
            <a:r>
              <a:rPr sz="1941" b="1" spc="-13" dirty="0">
                <a:latin typeface="Tahoma"/>
                <a:cs typeface="Tahoma"/>
              </a:rPr>
              <a:t>50</a:t>
            </a:r>
            <a:r>
              <a:rPr sz="1941" b="1" dirty="0">
                <a:latin typeface="Tahoma"/>
                <a:cs typeface="Tahoma"/>
              </a:rPr>
              <a:t>+ p</a:t>
            </a:r>
            <a:r>
              <a:rPr sz="1941" b="1" spc="-9" dirty="0">
                <a:latin typeface="Tahoma"/>
                <a:cs typeface="Tahoma"/>
              </a:rPr>
              <a:t>arti</a:t>
            </a:r>
            <a:r>
              <a:rPr sz="1941" b="1" dirty="0">
                <a:latin typeface="Tahoma"/>
                <a:cs typeface="Tahoma"/>
              </a:rPr>
              <a:t>c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p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,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32</a:t>
            </a:r>
            <a:r>
              <a:rPr sz="1941" b="1" dirty="0">
                <a:latin typeface="Tahoma"/>
                <a:cs typeface="Tahoma"/>
              </a:rPr>
              <a:t> po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13" dirty="0">
                <a:latin typeface="Tahoma"/>
                <a:cs typeface="Tahoma"/>
              </a:rPr>
              <a:t>rs</a:t>
            </a:r>
            <a:endParaRPr sz="1941" dirty="0">
              <a:latin typeface="Tahoma"/>
              <a:cs typeface="Tahoma"/>
            </a:endParaRPr>
          </a:p>
          <a:p>
            <a:pPr marL="706008" lvl="1" indent="-302575">
              <a:lnSpc>
                <a:spcPts val="2312"/>
              </a:lnSpc>
              <a:buFont typeface="Tahoma"/>
              <a:buChar char="-"/>
              <a:tabLst>
                <a:tab pos="706008" algn="l"/>
              </a:tabLst>
            </a:pPr>
            <a:r>
              <a:rPr sz="1941" b="1" spc="-9" dirty="0">
                <a:latin typeface="Tahoma"/>
                <a:cs typeface="Tahoma"/>
              </a:rPr>
              <a:t>invit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d </a:t>
            </a:r>
            <a:r>
              <a:rPr sz="1941" b="1" spc="-9" dirty="0">
                <a:latin typeface="Tahoma"/>
                <a:cs typeface="Tahoma"/>
              </a:rPr>
              <a:t>all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maj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 IDE p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9" dirty="0">
                <a:latin typeface="Tahoma"/>
                <a:cs typeface="Tahoma"/>
              </a:rPr>
              <a:t>vi</a:t>
            </a:r>
            <a:r>
              <a:rPr sz="1941" b="1" dirty="0">
                <a:latin typeface="Tahoma"/>
                <a:cs typeface="Tahoma"/>
              </a:rPr>
              <a:t>d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13" dirty="0">
                <a:latin typeface="Tahoma"/>
                <a:cs typeface="Tahoma"/>
              </a:rPr>
              <a:t>rs</a:t>
            </a:r>
            <a:endParaRPr sz="1941" dirty="0">
              <a:latin typeface="Tahoma"/>
              <a:cs typeface="Tahoma"/>
            </a:endParaRPr>
          </a:p>
          <a:p>
            <a:pPr marL="706008" lvl="1" indent="-302575">
              <a:spcBef>
                <a:spcPts val="53"/>
              </a:spcBef>
              <a:buFont typeface="Tahoma"/>
              <a:buChar char="-"/>
              <a:tabLst>
                <a:tab pos="706008" algn="l"/>
              </a:tabLst>
            </a:pPr>
            <a:r>
              <a:rPr sz="1941" b="1" dirty="0">
                <a:latin typeface="Tahoma"/>
                <a:cs typeface="Tahoma"/>
              </a:rPr>
              <a:t>g</a:t>
            </a:r>
            <a:r>
              <a:rPr sz="1941" b="1" spc="-9" dirty="0">
                <a:latin typeface="Tahoma"/>
                <a:cs typeface="Tahoma"/>
              </a:rPr>
              <a:t>ro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ng n</a:t>
            </a:r>
            <a:r>
              <a:rPr sz="1941" b="1" spc="-18" dirty="0">
                <a:latin typeface="Tahoma"/>
                <a:cs typeface="Tahoma"/>
              </a:rPr>
              <a:t>ew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d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13" dirty="0">
                <a:latin typeface="Tahoma"/>
                <a:cs typeface="Tahoma"/>
              </a:rPr>
              <a:t>rs</a:t>
            </a:r>
            <a:endParaRPr sz="194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50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91" y="80368"/>
            <a:ext cx="8175009" cy="589990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SBSE@Michigan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Our Recent Advances on Search-Based Refactoring (2014-2016)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5244" y="2205657"/>
            <a:ext cx="25946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Code Smells Detection:</a:t>
            </a:r>
          </a:p>
          <a:p>
            <a:r>
              <a:rPr lang="en-US" dirty="0"/>
              <a:t>TOSEM15a, TSE14,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2432" y="1246608"/>
            <a:ext cx="45829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Automated Refactoring Recommendation: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TOSEM16, IST16, JSS15a, ESE15,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168" y="3413282"/>
            <a:ext cx="26710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Interactive Refactoring: </a:t>
            </a:r>
          </a:p>
          <a:p>
            <a:r>
              <a:rPr lang="en-US" dirty="0"/>
              <a:t>ASE14, 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4443" y="3874842"/>
            <a:ext cx="26221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468E"/>
                </a:solidFill>
              </a:rPr>
              <a:t>Refactorings</a:t>
            </a:r>
            <a:r>
              <a:rPr lang="en-US" sz="2000" dirty="0">
                <a:solidFill>
                  <a:srgbClr val="00468E"/>
                </a:solidFill>
              </a:rPr>
              <a:t> Detection: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ESE16,JSS15c, 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69" y="1479238"/>
            <a:ext cx="39831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Model Transformations: </a:t>
            </a:r>
          </a:p>
          <a:p>
            <a:r>
              <a:rPr lang="en-US" dirty="0"/>
              <a:t>TSE16, MODELS16,…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5244" y="5547337"/>
            <a:ext cx="24704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Merging </a:t>
            </a:r>
            <a:r>
              <a:rPr lang="en-US" sz="2000" dirty="0" err="1">
                <a:solidFill>
                  <a:srgbClr val="00468E"/>
                </a:solidFill>
              </a:rPr>
              <a:t>Refactorings</a:t>
            </a:r>
            <a:r>
              <a:rPr lang="en-US" sz="2000" dirty="0">
                <a:solidFill>
                  <a:srgbClr val="00468E"/>
                </a:solidFill>
              </a:rPr>
              <a:t>:</a:t>
            </a:r>
          </a:p>
          <a:p>
            <a:r>
              <a:rPr lang="en-US" dirty="0"/>
              <a:t>JSS15b, ICSM14,…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53" y="4620021"/>
            <a:ext cx="28456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Prioritization:</a:t>
            </a:r>
          </a:p>
          <a:p>
            <a:r>
              <a:rPr lang="en-US" dirty="0"/>
              <a:t>ESE16,SQJ15, 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71930" y="3043898"/>
            <a:ext cx="51030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Web Services: </a:t>
            </a:r>
          </a:p>
          <a:p>
            <a:r>
              <a:rPr lang="en-US" dirty="0"/>
              <a:t>ICWS16, ICSOC16a, SERVICES16, TSC15, GECCO15,….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6086" y="4662370"/>
            <a:ext cx="34921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Model Refactoring: </a:t>
            </a:r>
          </a:p>
          <a:p>
            <a:r>
              <a:rPr lang="en-US" dirty="0"/>
              <a:t>JSME16, SQJ16, SQJ15,JSME15a, …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1168" y="2366790"/>
            <a:ext cx="30847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Software </a:t>
            </a:r>
            <a:r>
              <a:rPr lang="en-US" sz="2000" dirty="0" err="1">
                <a:solidFill>
                  <a:srgbClr val="00468E"/>
                </a:solidFill>
              </a:rPr>
              <a:t>Remodularization</a:t>
            </a:r>
            <a:r>
              <a:rPr lang="en-US" sz="2000" dirty="0">
                <a:solidFill>
                  <a:srgbClr val="00468E"/>
                </a:solidFill>
              </a:rPr>
              <a:t>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TOSEM2015b, 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9822" y="6437812"/>
            <a:ext cx="5685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Prediction: </a:t>
            </a:r>
            <a:r>
              <a:rPr lang="en-US" dirty="0"/>
              <a:t>ICSOC16b, MEDES15, SSBSE14,…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760704"/>
            <a:ext cx="37719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Regression Testing for Refactoring:</a:t>
            </a:r>
          </a:p>
          <a:p>
            <a:r>
              <a:rPr lang="en-US" dirty="0"/>
              <a:t>ASE16, JSME15b</a:t>
            </a:r>
          </a:p>
        </p:txBody>
      </p:sp>
      <p:sp useBgFill="1">
        <p:nvSpPr>
          <p:cNvPr id="7" name="TextBox 6"/>
          <p:cNvSpPr txBox="1"/>
          <p:nvPr/>
        </p:nvSpPr>
        <p:spPr>
          <a:xfrm rot="19631884">
            <a:off x="183549" y="3490120"/>
            <a:ext cx="8297849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Search-Based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841246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91" y="80368"/>
            <a:ext cx="8175009" cy="589990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SBSE@Michigan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Our Recent Advances on Search-Based Refactoring (2014-2016)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5244" y="2205657"/>
            <a:ext cx="25946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Code Smells Detection:</a:t>
            </a:r>
          </a:p>
          <a:p>
            <a:r>
              <a:rPr lang="en-US" dirty="0"/>
              <a:t>TOSEM15a, TSE14,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2432" y="1246608"/>
            <a:ext cx="45829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Automated Refactoring Recommendation: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TOSEM16, IST16, JSS15a, ESE15,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168" y="3413282"/>
            <a:ext cx="26710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Interactive Refactoring: </a:t>
            </a:r>
          </a:p>
          <a:p>
            <a:r>
              <a:rPr lang="en-US" dirty="0"/>
              <a:t>ASE14, 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4443" y="3874842"/>
            <a:ext cx="26221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468E"/>
                </a:solidFill>
              </a:rPr>
              <a:t>Refactorings</a:t>
            </a:r>
            <a:r>
              <a:rPr lang="en-US" sz="2000" dirty="0">
                <a:solidFill>
                  <a:srgbClr val="00468E"/>
                </a:solidFill>
              </a:rPr>
              <a:t> Detection: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ESE16,JSS15c, ….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69" y="1479238"/>
            <a:ext cx="39831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Model Transformations: </a:t>
            </a:r>
          </a:p>
          <a:p>
            <a:r>
              <a:rPr lang="en-US" dirty="0"/>
              <a:t>TSE16, MODELS16,…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5244" y="5547337"/>
            <a:ext cx="24704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Merging </a:t>
            </a:r>
            <a:r>
              <a:rPr lang="en-US" sz="2000" dirty="0" err="1">
                <a:solidFill>
                  <a:srgbClr val="00468E"/>
                </a:solidFill>
              </a:rPr>
              <a:t>Refactorings</a:t>
            </a:r>
            <a:r>
              <a:rPr lang="en-US" sz="2000" dirty="0">
                <a:solidFill>
                  <a:srgbClr val="00468E"/>
                </a:solidFill>
              </a:rPr>
              <a:t>:</a:t>
            </a:r>
          </a:p>
          <a:p>
            <a:r>
              <a:rPr lang="en-US" dirty="0"/>
              <a:t>JSS15b, ICSM14,…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53" y="4620021"/>
            <a:ext cx="28456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Prioritization:</a:t>
            </a:r>
          </a:p>
          <a:p>
            <a:r>
              <a:rPr lang="en-US" dirty="0"/>
              <a:t>ESE16,SQJ15, 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71930" y="3043898"/>
            <a:ext cx="51030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Web Services: </a:t>
            </a:r>
          </a:p>
          <a:p>
            <a:r>
              <a:rPr lang="en-US" dirty="0"/>
              <a:t>ICWS16, ICSOC16a, SERVICES16, TSC15, GECCO15,….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46086" y="4662370"/>
            <a:ext cx="34921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Model Refactoring: </a:t>
            </a:r>
          </a:p>
          <a:p>
            <a:r>
              <a:rPr lang="en-US" dirty="0"/>
              <a:t>JSME16, SQJ16, SQJ15,JSME15a, …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1168" y="2366790"/>
            <a:ext cx="30847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Software </a:t>
            </a:r>
            <a:r>
              <a:rPr lang="en-US" sz="2000" dirty="0" err="1">
                <a:solidFill>
                  <a:srgbClr val="00468E"/>
                </a:solidFill>
              </a:rPr>
              <a:t>Remodularization</a:t>
            </a:r>
            <a:r>
              <a:rPr lang="en-US" sz="2000" dirty="0">
                <a:solidFill>
                  <a:srgbClr val="00468E"/>
                </a:solidFill>
              </a:rPr>
              <a:t>:</a:t>
            </a:r>
            <a:br>
              <a:rPr lang="en-US" sz="2000" dirty="0">
                <a:solidFill>
                  <a:srgbClr val="00468E"/>
                </a:solidFill>
              </a:rPr>
            </a:br>
            <a:r>
              <a:rPr lang="en-US" dirty="0"/>
              <a:t>TOSEM2015b, 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9822" y="6437812"/>
            <a:ext cx="5685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Refactoring Prediction: </a:t>
            </a:r>
            <a:r>
              <a:rPr lang="en-US" dirty="0"/>
              <a:t>ICSOC16b, MEDES15, SSBSE14,…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760704"/>
            <a:ext cx="37719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468E"/>
                </a:solidFill>
              </a:rPr>
              <a:t>Regression Testing for Refactoring:</a:t>
            </a:r>
          </a:p>
          <a:p>
            <a:r>
              <a:rPr lang="en-US" dirty="0"/>
              <a:t>ASE16, JSME15b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3" y="1208942"/>
            <a:ext cx="7826877" cy="558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127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4103" y="146928"/>
            <a:ext cx="6695440" cy="5899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002042"/>
                </a:solidFill>
                <a:latin typeface="HelveticaNeueLT Std Lt"/>
                <a:ea typeface="+mj-ea"/>
                <a:cs typeface="HelveticaNeueLT Std Lt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</a:rPr>
              <a:t>Interactive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Software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Refactoring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Technology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28554" y="6090650"/>
            <a:ext cx="1742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Hanzhang</a:t>
            </a:r>
            <a:r>
              <a:rPr kumimoji="1" lang="en-US" altLang="zh-CN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 Wang</a:t>
            </a:r>
            <a:r>
              <a:rPr kumimoji="1" lang="zh-CN" altLang="en-US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ea typeface="Verdana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38118" y="6090649"/>
            <a:ext cx="270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Michael </a:t>
            </a:r>
            <a:r>
              <a:rPr lang="en-US" altLang="zh-CN" dirty="0" err="1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Monan</a:t>
            </a:r>
            <a:r>
              <a:rPr kumimoji="1" lang="zh-CN" altLang="en-US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ea typeface="Verdana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Industry Mentor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16156" y="6083017"/>
            <a:ext cx="261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Marouane</a:t>
            </a:r>
            <a:r>
              <a:rPr kumimoji="1" lang="zh-CN" altLang="en-US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Kessentini</a:t>
            </a:r>
            <a:r>
              <a:rPr kumimoji="1" lang="zh-CN" altLang="en-US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ea typeface="Verdana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ea typeface="Verdana" charset="0"/>
                <a:cs typeface="Times New Roman" panose="02020603050405020304" pitchFamily="18" charset="0"/>
              </a:rPr>
              <a:t>PI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-219870" y="5134330"/>
            <a:ext cx="2854057" cy="65396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002042"/>
                </a:solidFill>
                <a:latin typeface="HelveticaNeueLT Std Lt"/>
                <a:ea typeface="+mj-ea"/>
                <a:cs typeface="HelveticaNeueLT Std Lt"/>
              </a:defRPr>
            </a:lvl1pPr>
          </a:lstStyle>
          <a:p>
            <a:r>
              <a:rPr lang="en-US" altLang="zh-CN" sz="3200" b="1" dirty="0">
                <a:solidFill>
                  <a:srgbClr val="FFC422"/>
                </a:solidFill>
              </a:rPr>
              <a:t>Team 887</a:t>
            </a:r>
            <a:endParaRPr lang="en-US" sz="3200" b="1" dirty="0">
              <a:solidFill>
                <a:srgbClr val="FFC422"/>
              </a:solidFill>
            </a:endParaRPr>
          </a:p>
        </p:txBody>
      </p:sp>
      <p:sp>
        <p:nvSpPr>
          <p:cNvPr id="69" name="内容占位符 2"/>
          <p:cNvSpPr>
            <a:spLocks noGrp="1"/>
          </p:cNvSpPr>
          <p:nvPr>
            <p:ph idx="1"/>
          </p:nvPr>
        </p:nvSpPr>
        <p:spPr>
          <a:xfrm>
            <a:off x="653448" y="1403887"/>
            <a:ext cx="7861160" cy="4281880"/>
          </a:xfrm>
        </p:spPr>
        <p:txBody>
          <a:bodyPr/>
          <a:lstStyle/>
          <a:p>
            <a:r>
              <a:rPr lang="en-US" altLang="zh-CN" dirty="0"/>
              <a:t>Business thesis: “Our software maintenance tool helps</a:t>
            </a:r>
            <a:r>
              <a:rPr lang="zh-CN" altLang="en-US" dirty="0"/>
              <a:t> </a:t>
            </a:r>
            <a:r>
              <a:rPr lang="en-US" altLang="zh-CN" dirty="0"/>
              <a:t>developers team managers</a:t>
            </a:r>
            <a:r>
              <a:rPr lang="zh-CN" altLang="en-US" dirty="0"/>
              <a:t> </a:t>
            </a:r>
            <a:r>
              <a:rPr lang="en-US" altLang="zh-CN" dirty="0"/>
              <a:t>of real-time legacy systems who want to reduce development cost (10%-30%) by automatically providing solutions to fix their software design defects.”</a:t>
            </a:r>
          </a:p>
          <a:p>
            <a:endParaRPr lang="en-US" altLang="zh-C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926" y="4806731"/>
            <a:ext cx="1355392" cy="128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10" y="4826313"/>
            <a:ext cx="1347923" cy="12560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83" y="4799098"/>
            <a:ext cx="1338961" cy="1291552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11088" y="3153372"/>
          <a:ext cx="6945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176">
                  <a:extLst>
                    <a:ext uri="{9D8B030D-6E8A-4147-A177-3AD203B41FA5}">
                      <a16:colId xmlns:a16="http://schemas.microsoft.com/office/drawing/2014/main" xmlns="" val="3548031584"/>
                    </a:ext>
                  </a:extLst>
                </a:gridCol>
                <a:gridCol w="1389176">
                  <a:extLst>
                    <a:ext uri="{9D8B030D-6E8A-4147-A177-3AD203B41FA5}">
                      <a16:colId xmlns:a16="http://schemas.microsoft.com/office/drawing/2014/main" xmlns="" val="2462734585"/>
                    </a:ext>
                  </a:extLst>
                </a:gridCol>
                <a:gridCol w="1389176">
                  <a:extLst>
                    <a:ext uri="{9D8B030D-6E8A-4147-A177-3AD203B41FA5}">
                      <a16:colId xmlns:a16="http://schemas.microsoft.com/office/drawing/2014/main" xmlns="" val="1964086996"/>
                    </a:ext>
                  </a:extLst>
                </a:gridCol>
                <a:gridCol w="1389176">
                  <a:extLst>
                    <a:ext uri="{9D8B030D-6E8A-4147-A177-3AD203B41FA5}">
                      <a16:colId xmlns:a16="http://schemas.microsoft.com/office/drawing/2014/main" xmlns="" val="2497443297"/>
                    </a:ext>
                  </a:extLst>
                </a:gridCol>
                <a:gridCol w="1389176">
                  <a:extLst>
                    <a:ext uri="{9D8B030D-6E8A-4147-A177-3AD203B41FA5}">
                      <a16:colId xmlns:a16="http://schemas.microsoft.com/office/drawing/2014/main" xmlns="" val="3928168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Interviews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 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Video Chat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571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281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7"/>
          <p:cNvSpPr>
            <a:spLocks noGrp="1"/>
          </p:cNvSpPr>
          <p:nvPr>
            <p:ph idx="1"/>
          </p:nvPr>
        </p:nvSpPr>
        <p:spPr>
          <a:xfrm>
            <a:off x="146871" y="1143654"/>
            <a:ext cx="8946485" cy="4275869"/>
          </a:xfrm>
        </p:spPr>
        <p:txBody>
          <a:bodyPr/>
          <a:lstStyle/>
          <a:p>
            <a:pPr marL="400050" defTabSz="914400">
              <a:buFont typeface="Arial" panose="020B0604020202020204" pitchFamily="34" charset="0"/>
              <a:buChar char="•"/>
            </a:pPr>
            <a:r>
              <a:rPr lang="en-US" sz="2400" i="1" kern="0" dirty="0">
                <a:solidFill>
                  <a:srgbClr val="FF0000"/>
                </a:solidFill>
              </a:rPr>
              <a:t>Realistic</a:t>
            </a:r>
            <a:r>
              <a:rPr lang="en-US" sz="2400" kern="0" dirty="0">
                <a:solidFill>
                  <a:srgbClr val="FF0000"/>
                </a:solidFill>
              </a:rPr>
              <a:t> </a:t>
            </a:r>
            <a:r>
              <a:rPr lang="en-US" sz="2400" kern="0" dirty="0"/>
              <a:t>refactoring solutions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Conflicting quality metrics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Subjective software design evaluation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r>
              <a:rPr lang="en-US" sz="2400" i="1" kern="0" dirty="0">
                <a:solidFill>
                  <a:srgbClr val="FF0000"/>
                </a:solidFill>
              </a:rPr>
              <a:t>Generic</a:t>
            </a:r>
            <a:r>
              <a:rPr lang="en-US" sz="2400" kern="0" dirty="0">
                <a:solidFill>
                  <a:srgbClr val="FF0000"/>
                </a:solidFill>
              </a:rPr>
              <a:t> </a:t>
            </a:r>
            <a:r>
              <a:rPr lang="en-US" sz="2400" kern="0" dirty="0"/>
              <a:t>refactoring solutions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Different levels of abstraction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Different languages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r>
              <a:rPr lang="en-US" sz="2400" i="1" kern="0" dirty="0">
                <a:solidFill>
                  <a:srgbClr val="FF0000"/>
                </a:solidFill>
              </a:rPr>
              <a:t>Robust</a:t>
            </a:r>
            <a:r>
              <a:rPr lang="en-US" sz="2400" kern="0" dirty="0">
                <a:solidFill>
                  <a:srgbClr val="FF0000"/>
                </a:solidFill>
              </a:rPr>
              <a:t> </a:t>
            </a:r>
            <a:r>
              <a:rPr lang="en-US" sz="2400" kern="0" dirty="0"/>
              <a:t>refactoring solutions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Uncertainties around estimating refactoring benefits and cost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r>
              <a:rPr lang="en-US" sz="2400" i="1" kern="0" dirty="0">
                <a:solidFill>
                  <a:srgbClr val="FF0000"/>
                </a:solidFill>
              </a:rPr>
              <a:t>Scalable</a:t>
            </a:r>
            <a:r>
              <a:rPr lang="en-US" sz="2400" kern="0" dirty="0">
                <a:solidFill>
                  <a:srgbClr val="FF0000"/>
                </a:solidFill>
              </a:rPr>
              <a:t> </a:t>
            </a:r>
            <a:r>
              <a:rPr lang="en-US" sz="2400" kern="0" dirty="0"/>
              <a:t>refactoring solutions</a:t>
            </a:r>
          </a:p>
          <a:p>
            <a:pPr marL="800100" lvl="1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Combinatorial number of possible refactoring combinations</a:t>
            </a:r>
          </a:p>
          <a:p>
            <a:pPr marL="400050" defTabSz="91440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800100" lvl="1" defTabSz="91440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00050" defTabSz="91440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lvl="1" defTabSz="914400" eaLnBrk="0" fontAlgn="base" hangingPunct="0">
              <a:spcBef>
                <a:spcPct val="15000"/>
              </a:spcBef>
              <a:spcAft>
                <a:spcPct val="15000"/>
              </a:spcAft>
              <a:buFontTx/>
              <a:buChar char="–"/>
              <a:defRPr/>
            </a:pPr>
            <a:endParaRPr lang="en-IN" sz="2000" kern="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343324" y="56857"/>
            <a:ext cx="6695440" cy="589990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Why Search-Based Refactoring?</a:t>
            </a:r>
          </a:p>
        </p:txBody>
      </p:sp>
    </p:spTree>
    <p:extLst>
      <p:ext uri="{BB962C8B-B14F-4D97-AF65-F5344CB8AC3E}">
        <p14:creationId xmlns:p14="http://schemas.microsoft.com/office/powerpoint/2010/main" val="3517703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44948"/>
            <a:ext cx="6695440" cy="589990"/>
          </a:xfrm>
        </p:spPr>
        <p:txBody>
          <a:bodyPr/>
          <a:lstStyle/>
          <a:p>
            <a:r>
              <a:rPr lang="en-US" sz="3600" dirty="0"/>
              <a:t>SBSE-Michigan</a:t>
            </a:r>
            <a:br>
              <a:rPr lang="en-US" sz="3600" dirty="0"/>
            </a:br>
            <a:r>
              <a:rPr lang="en-US" sz="3600" dirty="0"/>
              <a:t> Research Lab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1" y="524010"/>
            <a:ext cx="9476508" cy="4621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CA" altLang="en-US" sz="3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en-CA" altLang="en-US" sz="3200" dirty="0">
              <a:cs typeface="Arial" panose="020B0604020202020204" pitchFamily="34" charset="0"/>
            </a:endParaRPr>
          </a:p>
          <a:p>
            <a:r>
              <a:rPr lang="en-CA" altLang="en-US" sz="3200" dirty="0">
                <a:cs typeface="Arial" panose="020B0604020202020204" pitchFamily="34" charset="0"/>
              </a:rPr>
              <a:t>Members</a:t>
            </a:r>
          </a:p>
          <a:p>
            <a:pPr lvl="1"/>
            <a:r>
              <a:rPr lang="en-CA" altLang="en-US" i="1" dirty="0">
                <a:cs typeface="Arial" panose="020B0604020202020204" pitchFamily="34" charset="0"/>
              </a:rPr>
              <a:t>1 Faculty (me)</a:t>
            </a:r>
          </a:p>
          <a:p>
            <a:pPr lvl="1"/>
            <a:r>
              <a:rPr lang="en-CA" altLang="en-US" i="1" dirty="0">
                <a:cs typeface="Arial" panose="020B0604020202020204" pitchFamily="34" charset="0"/>
              </a:rPr>
              <a:t>6 PhD Students</a:t>
            </a:r>
          </a:p>
          <a:p>
            <a:pPr lvl="1"/>
            <a:r>
              <a:rPr lang="en-CA" altLang="en-US" i="1" dirty="0">
                <a:cs typeface="Arial" panose="020B0604020202020204" pitchFamily="34" charset="0"/>
              </a:rPr>
              <a:t>4 MSc Students</a:t>
            </a:r>
          </a:p>
          <a:p>
            <a:pPr lvl="1"/>
            <a:r>
              <a:rPr lang="en-CA" altLang="en-US" i="1" dirty="0">
                <a:cs typeface="Arial" panose="020B0604020202020204" pitchFamily="34" charset="0"/>
              </a:rPr>
              <a:t>2 BSc Students</a:t>
            </a:r>
          </a:p>
          <a:p>
            <a:r>
              <a:rPr lang="en-CA" altLang="en-US" sz="2800" dirty="0">
                <a:cs typeface="Arial" panose="020B0604020202020204" pitchFamily="34" charset="0"/>
              </a:rPr>
              <a:t>Academic and Industrial </a:t>
            </a:r>
          </a:p>
          <a:p>
            <a:pPr marL="0" indent="0">
              <a:buNone/>
            </a:pPr>
            <a:r>
              <a:rPr lang="en-CA" altLang="en-US" sz="2800" dirty="0">
                <a:cs typeface="Arial" panose="020B0604020202020204" pitchFamily="34" charset="0"/>
              </a:rPr>
              <a:t>partners:</a:t>
            </a:r>
          </a:p>
          <a:p>
            <a:pPr lvl="1"/>
            <a:endParaRPr lang="en-CA" altLang="en-US" sz="2200" i="1" dirty="0"/>
          </a:p>
          <a:p>
            <a:pPr lvl="1">
              <a:lnSpc>
                <a:spcPct val="90000"/>
              </a:lnSpc>
            </a:pPr>
            <a:endParaRPr lang="en-CA" altLang="en-US" sz="24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–"/>
            </a:pPr>
            <a:endParaRPr lang="en-CA" altLang="en-US" sz="20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–"/>
            </a:pPr>
            <a:endParaRPr lang="en-CA" altLang="en-US" sz="2400" dirty="0">
              <a:cs typeface="Arial" panose="020B0604020202020204" pitchFamily="34" charset="0"/>
            </a:endParaRPr>
          </a:p>
        </p:txBody>
      </p:sp>
      <p:pic>
        <p:nvPicPr>
          <p:cNvPr id="6" name="Picture 4" descr="http://thesocialpeople.net/wordpress/wp-content/uploads/2014/05/ford-logo-1080x6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21" y="5040183"/>
            <a:ext cx="1700246" cy="10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eachtolead.org/wp-content/uploads/2015/07/US-DeptOfEducation-Seal_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60" y="4926847"/>
            <a:ext cx="915507" cy="9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policy.asbmb.org/wp-content/uploads/2015/01/NS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09" y="5863660"/>
            <a:ext cx="991488" cy="99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blogs-images.forbes.com/stevenrosenbaum/files/2012/04/IB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" y="4617511"/>
            <a:ext cx="1507945" cy="106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xmlns="" id="{AF3DC0AF-D5E6-4CB7-BF23-2EC4EA6AB3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45"/>
          <a:stretch/>
        </p:blipFill>
        <p:spPr>
          <a:xfrm>
            <a:off x="5204300" y="1116882"/>
            <a:ext cx="3965747" cy="57439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0B2052-8B55-4D36-8B56-984D9A783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5" y="5795344"/>
            <a:ext cx="1749265" cy="1062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F216A46-D1BB-42BD-8065-D817232E2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579" y="6191087"/>
            <a:ext cx="1820167" cy="666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4BF1BF7-ECB3-41B5-91FB-5A1B8162A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2760" y="5738094"/>
            <a:ext cx="1072243" cy="1072243"/>
          </a:xfrm>
          <a:prstGeom prst="rect">
            <a:avLst/>
          </a:prstGeom>
        </p:spPr>
      </p:pic>
      <p:sp>
        <p:nvSpPr>
          <p:cNvPr id="15" name="object 47">
            <a:extLst>
              <a:ext uri="{FF2B5EF4-FFF2-40B4-BE49-F238E27FC236}">
                <a16:creationId xmlns:a16="http://schemas.microsoft.com/office/drawing/2014/main" xmlns="" id="{74B2E240-98C4-48A4-9466-0A0A7E16F89C}"/>
              </a:ext>
            </a:extLst>
          </p:cNvPr>
          <p:cNvSpPr/>
          <p:nvPr/>
        </p:nvSpPr>
        <p:spPr>
          <a:xfrm>
            <a:off x="1921737" y="4280763"/>
            <a:ext cx="1243853" cy="637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05468DD-FFB8-4846-A63B-68C7756621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7580" y="4137409"/>
            <a:ext cx="945673" cy="478772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22" y="4692722"/>
            <a:ext cx="14287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99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037" y="81985"/>
            <a:ext cx="6695440" cy="589990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Search-Based Refactoring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7" y="1224887"/>
            <a:ext cx="925595" cy="123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http://crest.cs.ucl.ac.uk/uploads/RTEmagicC_Steve_Counsell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88" y="1254309"/>
            <a:ext cx="820097" cy="12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crest.cs.ucl.ac.uk/uploads/RTEmagicC_LaurenceTratt_02.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7" y="1224887"/>
            <a:ext cx="9334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7" y="1679074"/>
            <a:ext cx="870259" cy="126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" y="3608897"/>
            <a:ext cx="1038480" cy="103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3" y="3188688"/>
            <a:ext cx="1211426" cy="99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0" y="5563331"/>
            <a:ext cx="971381" cy="130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943" y="4258935"/>
            <a:ext cx="933450" cy="123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46" y="4536053"/>
            <a:ext cx="937174" cy="125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57" y="1224886"/>
            <a:ext cx="912020" cy="123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3" y="5474937"/>
            <a:ext cx="1133382" cy="113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4" y="5147114"/>
            <a:ext cx="925595" cy="113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7" y="5512369"/>
            <a:ext cx="1000072" cy="125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79" y="2893750"/>
            <a:ext cx="945135" cy="113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26" y="2680985"/>
            <a:ext cx="926168" cy="124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12" y="1450840"/>
            <a:ext cx="964167" cy="111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95" y="2479507"/>
            <a:ext cx="1019264" cy="117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29" y="5480997"/>
            <a:ext cx="1005932" cy="112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706" y="4182072"/>
            <a:ext cx="1068568" cy="108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2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44" y="4107070"/>
            <a:ext cx="943722" cy="124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46352" y="2721980"/>
            <a:ext cx="921658" cy="1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5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8553" y="-288141"/>
            <a:ext cx="7820167" cy="58999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/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</a:t>
            </a:r>
            <a:r>
              <a:rPr lang="en-US" sz="2400" b="1" baseline="30000" dirty="0">
                <a:solidFill>
                  <a:schemeClr val="bg1"/>
                </a:solidFill>
              </a:rPr>
              <a:t>st</a:t>
            </a:r>
            <a:r>
              <a:rPr lang="en-US" sz="2400" b="1" dirty="0">
                <a:solidFill>
                  <a:schemeClr val="bg1"/>
                </a:solidFill>
              </a:rPr>
              <a:t> International Workshop on Refactoring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 err="1">
                <a:solidFill>
                  <a:schemeClr val="bg1"/>
                </a:solidFill>
              </a:rPr>
              <a:t>IWoR</a:t>
            </a:r>
            <a:r>
              <a:rPr lang="en-US" sz="2400" b="1" dirty="0">
                <a:solidFill>
                  <a:schemeClr val="bg1"/>
                </a:solidFill>
              </a:rPr>
              <a:t> 2016</a:t>
            </a:r>
          </a:p>
        </p:txBody>
      </p:sp>
      <p:pic>
        <p:nvPicPr>
          <p:cNvPr id="11266" name="Picture 2" descr="https://scontent-lhr3-1.xx.fbcdn.net/v/t1.0-9/14199552_10206709179601131_7882559678553375006_n.jpg?oh=a31adb74c7f8002bf98a113209894914&amp;oe=58B6A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" y="1422249"/>
            <a:ext cx="8899283" cy="50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89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208718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Existing work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Refactoring Challenges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1781" y="1200366"/>
            <a:ext cx="2733868" cy="487891"/>
          </a:xfrm>
          <a:prstGeom prst="roundRect">
            <a:avLst/>
          </a:prstGeom>
          <a:solidFill>
            <a:srgbClr val="F3B329"/>
          </a:solidFill>
          <a:ln w="25400" cap="flat" cmpd="sng" algn="ctr">
            <a:solidFill>
              <a:srgbClr val="002D5B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HelveticaNeueLT Std Lt"/>
              </a:rPr>
              <a:t>Software Refactoring</a:t>
            </a:r>
            <a:endParaRPr lang="en-IN" kern="0" dirty="0">
              <a:solidFill>
                <a:srgbClr val="FFFFFF"/>
              </a:solidFill>
              <a:latin typeface="HelveticaNeueLT Std 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9581" y="2015748"/>
            <a:ext cx="2362200" cy="507715"/>
          </a:xfrm>
          <a:prstGeom prst="roundRect">
            <a:avLst/>
          </a:prstGeom>
          <a:solidFill>
            <a:srgbClr val="F3B329"/>
          </a:solidFill>
          <a:ln w="25400" cap="flat" cmpd="sng" algn="ctr">
            <a:solidFill>
              <a:srgbClr val="002D5B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HelveticaNeueLT Std Lt"/>
              </a:rPr>
              <a:t>Manual Refactoring</a:t>
            </a:r>
            <a:endParaRPr lang="en-IN" kern="0" dirty="0">
              <a:solidFill>
                <a:srgbClr val="FFFFFF"/>
              </a:solidFill>
              <a:latin typeface="HelveticaNeueLT Std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75649" y="2020881"/>
            <a:ext cx="3231583" cy="506442"/>
          </a:xfrm>
          <a:prstGeom prst="roundRect">
            <a:avLst/>
          </a:prstGeom>
          <a:solidFill>
            <a:srgbClr val="F3B329"/>
          </a:solidFill>
          <a:ln w="25400" cap="flat" cmpd="sng" algn="ctr">
            <a:solidFill>
              <a:srgbClr val="002D5B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HelveticaNeueLT Std Lt"/>
              </a:rPr>
              <a:t>Fully-Automated Refactoring</a:t>
            </a:r>
            <a:endParaRPr lang="en-IN" kern="0" dirty="0">
              <a:solidFill>
                <a:srgbClr val="FFFFFF"/>
              </a:solidFill>
              <a:latin typeface="HelveticaNeueLT Std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004" y="4590635"/>
            <a:ext cx="4279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error-prone </a:t>
            </a:r>
          </a:p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time consuming </a:t>
            </a:r>
          </a:p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not scalable </a:t>
            </a:r>
          </a:p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not useful for radical refactoring </a:t>
            </a:r>
            <a:r>
              <a:rPr lang="en-US" sz="1400" b="1" dirty="0">
                <a:solidFill>
                  <a:srgbClr val="002D5B"/>
                </a:solidFill>
                <a:latin typeface="HelveticaNeueLT Std Lt"/>
              </a:rPr>
              <a:t>(</a:t>
            </a:r>
            <a:r>
              <a:rPr lang="en-US" sz="1400" dirty="0">
                <a:solidFill>
                  <a:srgbClr val="002D5B"/>
                </a:solidFill>
                <a:latin typeface="HelveticaNeueLT Std Lt"/>
              </a:rPr>
              <a:t>extensive application of refactorings to correct unhealthy code)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8716" y="4589362"/>
            <a:ext cx="44868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lacks flexibility </a:t>
            </a:r>
            <a:r>
              <a:rPr lang="en-US" sz="1400" dirty="0">
                <a:solidFill>
                  <a:srgbClr val="002D5B"/>
                </a:solidFill>
                <a:latin typeface="HelveticaNeueLT Std Lt"/>
              </a:rPr>
              <a:t>(developers have to accept the entire refactoring solution)</a:t>
            </a:r>
            <a:endParaRPr lang="en-US" sz="1600" dirty="0">
              <a:solidFill>
                <a:srgbClr val="002D5B"/>
              </a:solidFill>
              <a:latin typeface="HelveticaNeueLT Std Lt"/>
            </a:endParaRPr>
          </a:p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fails to consider developer perspective and feed-back</a:t>
            </a:r>
          </a:p>
          <a:p>
            <a:pPr marL="285750" indent="-285750" algn="just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NeueLT Std Lt"/>
              </a:rPr>
              <a:t>proposes a long static list of refactorings to be applied but developers do not have enough time to apply all of them</a:t>
            </a:r>
            <a:endParaRPr lang="en-US" dirty="0">
              <a:solidFill>
                <a:srgbClr val="000000"/>
              </a:solidFill>
              <a:latin typeface="HelveticaNeueLT Std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CABDBC-869A-420E-AE28-FDE63C6D22C5}" type="datetime1">
              <a:rPr lang="en-US" smtClean="0">
                <a:latin typeface="HelveticaNeueLT Std Lt"/>
              </a:rPr>
              <a:pPr>
                <a:defRPr/>
              </a:pPr>
              <a:t>3/14/2018</a:t>
            </a:fld>
            <a:endParaRPr lang="en-US" dirty="0">
              <a:latin typeface="HelveticaNeueLT Std 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>
                <a:latin typeface="HelveticaNeueLT Std Lt"/>
              </a:rPr>
              <a:pPr>
                <a:defRPr/>
              </a:pPr>
              <a:t>32</a:t>
            </a:fld>
            <a:endParaRPr lang="en-US" dirty="0">
              <a:latin typeface="HelveticaNeueLT Std Lt"/>
            </a:endParaRPr>
          </a:p>
        </p:txBody>
      </p:sp>
      <p:cxnSp>
        <p:nvCxnSpPr>
          <p:cNvPr id="32" name="Elbow Connector 31"/>
          <p:cNvCxnSpPr>
            <a:stCxn id="5" idx="2"/>
            <a:endCxn id="7" idx="0"/>
          </p:cNvCxnSpPr>
          <p:nvPr/>
        </p:nvCxnSpPr>
        <p:spPr>
          <a:xfrm rot="16200000" flipH="1">
            <a:off x="5733766" y="363206"/>
            <a:ext cx="332624" cy="2982726"/>
          </a:xfrm>
          <a:prstGeom prst="bentConnector3">
            <a:avLst/>
          </a:prstGeom>
          <a:ln>
            <a:solidFill>
              <a:srgbClr val="0020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6" idx="0"/>
          </p:cNvCxnSpPr>
          <p:nvPr/>
        </p:nvCxnSpPr>
        <p:spPr>
          <a:xfrm rot="5400000">
            <a:off x="2970953" y="577985"/>
            <a:ext cx="327491" cy="2548034"/>
          </a:xfrm>
          <a:prstGeom prst="bentConnector3">
            <a:avLst>
              <a:gd name="adj1" fmla="val 51879"/>
            </a:avLst>
          </a:prstGeom>
          <a:ln>
            <a:solidFill>
              <a:srgbClr val="0020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08716" y="2536654"/>
            <a:ext cx="4693298" cy="206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</a:pPr>
            <a:r>
              <a:rPr lang="en-CA" altLang="ja-JP" sz="2133" dirty="0">
                <a:solidFill>
                  <a:srgbClr val="002D5B"/>
                </a:solidFill>
                <a:latin typeface="HelveticaNeueLT Std Lt"/>
              </a:rPr>
              <a:t>Analytic approaches</a:t>
            </a:r>
          </a:p>
          <a:p>
            <a:pPr lvl="2" algn="just">
              <a:lnSpc>
                <a:spcPct val="90000"/>
              </a:lnSpc>
            </a:pPr>
            <a:r>
              <a:rPr lang="en-CA" altLang="ja-JP" sz="1778" dirty="0">
                <a:solidFill>
                  <a:srgbClr val="002D5B"/>
                </a:solidFill>
                <a:latin typeface="HelveticaNeueLT Std Lt"/>
              </a:rPr>
              <a:t>Study of relations between some quality metrics and refactoring changes </a:t>
            </a:r>
            <a:r>
              <a:rPr lang="en-CA" altLang="ja-JP" sz="1067" u="sng" dirty="0">
                <a:solidFill>
                  <a:srgbClr val="0000CC"/>
                </a:solidFill>
                <a:latin typeface="HelveticaNeueLT Std Lt"/>
              </a:rPr>
              <a:t>(</a:t>
            </a:r>
            <a:r>
              <a:rPr lang="en-CA" altLang="ja-JP" sz="1067" u="sng" dirty="0" err="1">
                <a:solidFill>
                  <a:srgbClr val="0000CC"/>
                </a:solidFill>
                <a:latin typeface="HelveticaNeueLT Std Lt"/>
              </a:rPr>
              <a:t>Sahraoui</a:t>
            </a:r>
            <a:r>
              <a:rPr lang="en-CA" altLang="ja-JP" sz="1067" u="sng" dirty="0">
                <a:solidFill>
                  <a:srgbClr val="0000CC"/>
                </a:solidFill>
                <a:latin typeface="HelveticaNeueLT Std Lt"/>
              </a:rPr>
              <a:t> et al. ’00, Du Bois et al. ’08, </a:t>
            </a:r>
            <a:r>
              <a:rPr lang="en-CA" altLang="ja-JP" sz="1067" u="sng" dirty="0" err="1">
                <a:solidFill>
                  <a:srgbClr val="0000CC"/>
                </a:solidFill>
                <a:latin typeface="HelveticaNeueLT Std Lt"/>
              </a:rPr>
              <a:t>Moha</a:t>
            </a:r>
            <a:r>
              <a:rPr lang="en-CA" altLang="ja-JP" sz="1067" u="sng" dirty="0">
                <a:solidFill>
                  <a:srgbClr val="0000CC"/>
                </a:solidFill>
                <a:latin typeface="HelveticaNeueLT Std Lt"/>
              </a:rPr>
              <a:t> et al. ’12)</a:t>
            </a:r>
          </a:p>
          <a:p>
            <a:pPr lvl="1" algn="just">
              <a:lnSpc>
                <a:spcPct val="90000"/>
              </a:lnSpc>
            </a:pPr>
            <a:r>
              <a:rPr lang="en-CA" altLang="ja-JP" sz="2133" dirty="0">
                <a:solidFill>
                  <a:srgbClr val="002D5B"/>
                </a:solidFill>
                <a:latin typeface="HelveticaNeueLT Std Lt"/>
                <a:cs typeface="Arial" panose="020B0604020202020204" pitchFamily="34" charset="0"/>
              </a:rPr>
              <a:t>Search-based techniques </a:t>
            </a:r>
          </a:p>
          <a:p>
            <a:pPr lvl="2" algn="just">
              <a:lnSpc>
                <a:spcPct val="90000"/>
              </a:lnSpc>
            </a:pPr>
            <a:r>
              <a:rPr lang="en-CA" altLang="ja-JP" sz="1778" dirty="0">
                <a:solidFill>
                  <a:srgbClr val="002D5B"/>
                </a:solidFill>
                <a:latin typeface="HelveticaNeueLT Std Lt"/>
              </a:rPr>
              <a:t>Find the best sequence of refactorings </a:t>
            </a:r>
            <a:r>
              <a:rPr lang="en-CA" altLang="ja-JP" sz="1067" u="sng" dirty="0">
                <a:solidFill>
                  <a:srgbClr val="0000CC"/>
                </a:solidFill>
                <a:latin typeface="HelveticaNeueLT Std Lt"/>
              </a:rPr>
              <a:t>(O’Keeffe et al. ’06, Harman et al. ’07)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11" y="2671352"/>
            <a:ext cx="4693298" cy="1126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90000"/>
              </a:lnSpc>
            </a:pPr>
            <a:r>
              <a:rPr lang="en-CA" altLang="ja-JP" sz="2133" dirty="0">
                <a:solidFill>
                  <a:srgbClr val="002D5B"/>
                </a:solidFill>
                <a:latin typeface="HelveticaNeueLT Std Lt"/>
                <a:cs typeface="Arial" panose="020B0604020202020204" pitchFamily="34" charset="0"/>
              </a:rPr>
              <a:t>Human-based techniques </a:t>
            </a:r>
          </a:p>
          <a:p>
            <a:pPr marL="457200" lvl="2" algn="just">
              <a:lnSpc>
                <a:spcPct val="90000"/>
              </a:lnSpc>
            </a:pPr>
            <a:r>
              <a:rPr lang="en-CA" altLang="ja-JP" sz="1778" dirty="0">
                <a:solidFill>
                  <a:srgbClr val="002D5B"/>
                </a:solidFill>
                <a:latin typeface="HelveticaNeueLT Std Lt"/>
              </a:rPr>
              <a:t>Analyse source code for bad fragments and manually apply suitable sequence of refactorings </a:t>
            </a:r>
            <a:r>
              <a:rPr lang="en-CA" altLang="ja-JP" sz="1067" u="sng" dirty="0">
                <a:solidFill>
                  <a:srgbClr val="0000CC"/>
                </a:solidFill>
                <a:latin typeface="HelveticaNeueLT Std Lt"/>
              </a:rPr>
              <a:t>(Fowler et al. ’02)</a:t>
            </a:r>
          </a:p>
        </p:txBody>
      </p:sp>
    </p:spTree>
    <p:extLst>
      <p:ext uri="{BB962C8B-B14F-4D97-AF65-F5344CB8AC3E}">
        <p14:creationId xmlns:p14="http://schemas.microsoft.com/office/powerpoint/2010/main" val="1896442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5F95E-0515-4314-9A86-31DB86B2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324" y="166201"/>
            <a:ext cx="6695440" cy="589990"/>
          </a:xfrm>
        </p:spPr>
        <p:txBody>
          <a:bodyPr/>
          <a:lstStyle/>
          <a:p>
            <a:r>
              <a:rPr lang="en-US" sz="3200" dirty="0"/>
              <a:t>Our Refactoring Research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348BEA-3940-474A-93F2-AECED047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7C8496-24FD-4A41-858B-5097DC13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BF72E2-46B7-4349-8C34-324ECFC0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71"/>
            <a:ext cx="9120188" cy="55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2CB83C-32E9-4C48-96C0-D91DD546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29" y="73883"/>
            <a:ext cx="6695440" cy="589990"/>
          </a:xfrm>
        </p:spPr>
        <p:txBody>
          <a:bodyPr/>
          <a:lstStyle/>
          <a:p>
            <a:r>
              <a:rPr lang="en-US" sz="3600" dirty="0"/>
              <a:t>Interactive Refactoring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C8C506-10DB-4978-9693-AE3C848A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B4AECA-5A3B-4EAC-826F-F10DB897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0A020F7-F483-43C7-89C4-396B47E7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5" y="1355499"/>
            <a:ext cx="9162225" cy="44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735500" y="196266"/>
            <a:ext cx="7539132" cy="58999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Dynamic Interactive Refactoring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124176-715D-4137-A9A6-CB67952B0557}" type="datetime1">
              <a:rPr lang="en-US" smtClean="0">
                <a:latin typeface="HelveticaNeueLT Std Lt"/>
              </a:rPr>
              <a:pPr>
                <a:defRPr/>
              </a:pPr>
              <a:t>3/14/2018</a:t>
            </a:fld>
            <a:endParaRPr lang="en-US">
              <a:latin typeface="HelveticaNeueLT Std 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>
                <a:latin typeface="HelveticaNeueLT Std Lt"/>
              </a:rPr>
              <a:pPr>
                <a:defRPr/>
              </a:pPr>
              <a:t>35</a:t>
            </a:fld>
            <a:endParaRPr lang="en-US" dirty="0">
              <a:latin typeface="HelveticaNeueLT Std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197" y="117346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Online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4295" y="117823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Offline Phase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828797" y="1132720"/>
            <a:ext cx="13648" cy="4967785"/>
          </a:xfrm>
          <a:prstGeom prst="line">
            <a:avLst/>
          </a:prstGeom>
          <a:ln>
            <a:solidFill>
              <a:schemeClr val="dk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303012" y="1768628"/>
            <a:ext cx="3742007" cy="17412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Interactive NSGA-II to generate refactoring solutions:</a:t>
            </a:r>
          </a:p>
          <a:p>
            <a:pPr algn="ctr"/>
            <a:r>
              <a:rPr lang="en-US" sz="16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Objective1: Improve the quality</a:t>
            </a:r>
          </a:p>
          <a:p>
            <a:pPr algn="ctr"/>
            <a:r>
              <a:rPr lang="en-US" sz="16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Objective2: Reduce the number of refactorings</a:t>
            </a:r>
            <a:endParaRPr lang="en-US" sz="1600" dirty="0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6603" y="2427525"/>
            <a:ext cx="2417370" cy="14223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Dynamic update of refactorings ranking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" y="2526001"/>
            <a:ext cx="590550" cy="1228725"/>
          </a:xfrm>
          <a:prstGeom prst="rect">
            <a:avLst/>
          </a:prstGeom>
        </p:spPr>
      </p:pic>
      <p:cxnSp>
        <p:nvCxnSpPr>
          <p:cNvPr id="16" name="Elbow Connector 15"/>
          <p:cNvCxnSpPr>
            <a:stCxn id="14" idx="0"/>
            <a:endCxn id="15" idx="0"/>
          </p:cNvCxnSpPr>
          <p:nvPr/>
        </p:nvCxnSpPr>
        <p:spPr>
          <a:xfrm rot="16200000" flipH="1" flipV="1">
            <a:off x="1288076" y="1458788"/>
            <a:ext cx="98476" cy="2035949"/>
          </a:xfrm>
          <a:prstGeom prst="bentConnector3">
            <a:avLst>
              <a:gd name="adj1" fmla="val -2321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2"/>
            <a:endCxn id="14" idx="4"/>
          </p:cNvCxnSpPr>
          <p:nvPr/>
        </p:nvCxnSpPr>
        <p:spPr>
          <a:xfrm rot="16200000" flipH="1">
            <a:off x="1289763" y="2784301"/>
            <a:ext cx="95101" cy="2035949"/>
          </a:xfrm>
          <a:prstGeom prst="bentConnector3">
            <a:avLst>
              <a:gd name="adj1" fmla="val 3403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528" y="1877746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Ranked list of Refactorings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60" y="4037608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Developers action </a:t>
            </a:r>
          </a:p>
          <a:p>
            <a:pPr algn="ct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(Accept/Modify/Reject refactoring)</a:t>
            </a: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401777" y="4504583"/>
            <a:ext cx="131763" cy="179388"/>
          </a:xfrm>
          <a:custGeom>
            <a:avLst/>
            <a:gdLst>
              <a:gd name="T0" fmla="*/ 83 w 83"/>
              <a:gd name="T1" fmla="*/ 22 h 113"/>
              <a:gd name="T2" fmla="*/ 62 w 83"/>
              <a:gd name="T3" fmla="*/ 0 h 113"/>
              <a:gd name="T4" fmla="*/ 0 w 83"/>
              <a:gd name="T5" fmla="*/ 0 h 113"/>
              <a:gd name="T6" fmla="*/ 0 w 83"/>
              <a:gd name="T7" fmla="*/ 113 h 113"/>
              <a:gd name="T8" fmla="*/ 83 w 83"/>
              <a:gd name="T9" fmla="*/ 113 h 113"/>
              <a:gd name="T10" fmla="*/ 83 w 83"/>
              <a:gd name="T11" fmla="*/ 22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113">
                <a:moveTo>
                  <a:pt x="83" y="22"/>
                </a:moveTo>
                <a:lnTo>
                  <a:pt x="62" y="0"/>
                </a:lnTo>
                <a:lnTo>
                  <a:pt x="0" y="0"/>
                </a:lnTo>
                <a:lnTo>
                  <a:pt x="0" y="113"/>
                </a:lnTo>
                <a:lnTo>
                  <a:pt x="83" y="113"/>
                </a:lnTo>
                <a:lnTo>
                  <a:pt x="83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401777" y="4504583"/>
            <a:ext cx="131763" cy="179388"/>
          </a:xfrm>
          <a:custGeom>
            <a:avLst/>
            <a:gdLst>
              <a:gd name="T0" fmla="*/ 83 w 83"/>
              <a:gd name="T1" fmla="*/ 22 h 113"/>
              <a:gd name="T2" fmla="*/ 62 w 83"/>
              <a:gd name="T3" fmla="*/ 0 h 113"/>
              <a:gd name="T4" fmla="*/ 0 w 83"/>
              <a:gd name="T5" fmla="*/ 0 h 113"/>
              <a:gd name="T6" fmla="*/ 0 w 83"/>
              <a:gd name="T7" fmla="*/ 113 h 113"/>
              <a:gd name="T8" fmla="*/ 83 w 83"/>
              <a:gd name="T9" fmla="*/ 113 h 113"/>
              <a:gd name="T10" fmla="*/ 83 w 83"/>
              <a:gd name="T11" fmla="*/ 22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113">
                <a:moveTo>
                  <a:pt x="83" y="22"/>
                </a:moveTo>
                <a:lnTo>
                  <a:pt x="62" y="0"/>
                </a:lnTo>
                <a:lnTo>
                  <a:pt x="0" y="0"/>
                </a:lnTo>
                <a:lnTo>
                  <a:pt x="0" y="113"/>
                </a:lnTo>
                <a:lnTo>
                  <a:pt x="83" y="113"/>
                </a:lnTo>
                <a:lnTo>
                  <a:pt x="83" y="22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>
            <a:off x="425589" y="4504583"/>
            <a:ext cx="106363" cy="144463"/>
          </a:xfrm>
          <a:custGeom>
            <a:avLst/>
            <a:gdLst>
              <a:gd name="T0" fmla="*/ 31 w 67"/>
              <a:gd name="T1" fmla="*/ 91 h 91"/>
              <a:gd name="T2" fmla="*/ 52 w 67"/>
              <a:gd name="T3" fmla="*/ 91 h 91"/>
              <a:gd name="T4" fmla="*/ 52 w 67"/>
              <a:gd name="T5" fmla="*/ 88 h 91"/>
              <a:gd name="T6" fmla="*/ 31 w 67"/>
              <a:gd name="T7" fmla="*/ 88 h 91"/>
              <a:gd name="T8" fmla="*/ 31 w 67"/>
              <a:gd name="T9" fmla="*/ 91 h 91"/>
              <a:gd name="T10" fmla="*/ 0 w 67"/>
              <a:gd name="T11" fmla="*/ 77 h 91"/>
              <a:gd name="T12" fmla="*/ 52 w 67"/>
              <a:gd name="T13" fmla="*/ 77 h 91"/>
              <a:gd name="T14" fmla="*/ 52 w 67"/>
              <a:gd name="T15" fmla="*/ 74 h 91"/>
              <a:gd name="T16" fmla="*/ 0 w 67"/>
              <a:gd name="T17" fmla="*/ 74 h 91"/>
              <a:gd name="T18" fmla="*/ 0 w 67"/>
              <a:gd name="T19" fmla="*/ 77 h 91"/>
              <a:gd name="T20" fmla="*/ 0 w 67"/>
              <a:gd name="T21" fmla="*/ 64 h 91"/>
              <a:gd name="T22" fmla="*/ 52 w 67"/>
              <a:gd name="T23" fmla="*/ 64 h 91"/>
              <a:gd name="T24" fmla="*/ 52 w 67"/>
              <a:gd name="T25" fmla="*/ 61 h 91"/>
              <a:gd name="T26" fmla="*/ 0 w 67"/>
              <a:gd name="T27" fmla="*/ 61 h 91"/>
              <a:gd name="T28" fmla="*/ 0 w 67"/>
              <a:gd name="T29" fmla="*/ 64 h 91"/>
              <a:gd name="T30" fmla="*/ 0 w 67"/>
              <a:gd name="T31" fmla="*/ 50 h 91"/>
              <a:gd name="T32" fmla="*/ 52 w 67"/>
              <a:gd name="T33" fmla="*/ 50 h 91"/>
              <a:gd name="T34" fmla="*/ 52 w 67"/>
              <a:gd name="T35" fmla="*/ 47 h 91"/>
              <a:gd name="T36" fmla="*/ 0 w 67"/>
              <a:gd name="T37" fmla="*/ 47 h 91"/>
              <a:gd name="T38" fmla="*/ 0 w 67"/>
              <a:gd name="T39" fmla="*/ 50 h 91"/>
              <a:gd name="T40" fmla="*/ 0 w 67"/>
              <a:gd name="T41" fmla="*/ 37 h 91"/>
              <a:gd name="T42" fmla="*/ 21 w 67"/>
              <a:gd name="T43" fmla="*/ 37 h 91"/>
              <a:gd name="T44" fmla="*/ 21 w 67"/>
              <a:gd name="T45" fmla="*/ 34 h 91"/>
              <a:gd name="T46" fmla="*/ 0 w 67"/>
              <a:gd name="T47" fmla="*/ 34 h 91"/>
              <a:gd name="T48" fmla="*/ 0 w 67"/>
              <a:gd name="T49" fmla="*/ 37 h 91"/>
              <a:gd name="T50" fmla="*/ 0 w 67"/>
              <a:gd name="T51" fmla="*/ 23 h 91"/>
              <a:gd name="T52" fmla="*/ 21 w 67"/>
              <a:gd name="T53" fmla="*/ 23 h 91"/>
              <a:gd name="T54" fmla="*/ 21 w 67"/>
              <a:gd name="T55" fmla="*/ 20 h 91"/>
              <a:gd name="T56" fmla="*/ 0 w 67"/>
              <a:gd name="T57" fmla="*/ 20 h 91"/>
              <a:gd name="T58" fmla="*/ 0 w 67"/>
              <a:gd name="T59" fmla="*/ 23 h 91"/>
              <a:gd name="T60" fmla="*/ 47 w 67"/>
              <a:gd name="T61" fmla="*/ 0 h 91"/>
              <a:gd name="T62" fmla="*/ 47 w 67"/>
              <a:gd name="T63" fmla="*/ 22 h 91"/>
              <a:gd name="T64" fmla="*/ 67 w 67"/>
              <a:gd name="T65" fmla="*/ 22 h 91"/>
              <a:gd name="T66" fmla="*/ 47 w 67"/>
              <a:gd name="T6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" h="91">
                <a:moveTo>
                  <a:pt x="31" y="91"/>
                </a:moveTo>
                <a:lnTo>
                  <a:pt x="52" y="91"/>
                </a:lnTo>
                <a:lnTo>
                  <a:pt x="52" y="88"/>
                </a:lnTo>
                <a:lnTo>
                  <a:pt x="31" y="88"/>
                </a:lnTo>
                <a:lnTo>
                  <a:pt x="31" y="91"/>
                </a:lnTo>
                <a:close/>
                <a:moveTo>
                  <a:pt x="0" y="77"/>
                </a:moveTo>
                <a:lnTo>
                  <a:pt x="52" y="77"/>
                </a:lnTo>
                <a:lnTo>
                  <a:pt x="52" y="74"/>
                </a:lnTo>
                <a:lnTo>
                  <a:pt x="0" y="74"/>
                </a:lnTo>
                <a:lnTo>
                  <a:pt x="0" y="77"/>
                </a:lnTo>
                <a:close/>
                <a:moveTo>
                  <a:pt x="0" y="64"/>
                </a:moveTo>
                <a:lnTo>
                  <a:pt x="52" y="64"/>
                </a:lnTo>
                <a:lnTo>
                  <a:pt x="52" y="61"/>
                </a:lnTo>
                <a:lnTo>
                  <a:pt x="0" y="61"/>
                </a:lnTo>
                <a:lnTo>
                  <a:pt x="0" y="64"/>
                </a:lnTo>
                <a:close/>
                <a:moveTo>
                  <a:pt x="0" y="50"/>
                </a:moveTo>
                <a:lnTo>
                  <a:pt x="52" y="50"/>
                </a:lnTo>
                <a:lnTo>
                  <a:pt x="52" y="47"/>
                </a:lnTo>
                <a:lnTo>
                  <a:pt x="0" y="47"/>
                </a:lnTo>
                <a:lnTo>
                  <a:pt x="0" y="50"/>
                </a:lnTo>
                <a:close/>
                <a:moveTo>
                  <a:pt x="0" y="37"/>
                </a:moveTo>
                <a:lnTo>
                  <a:pt x="21" y="37"/>
                </a:lnTo>
                <a:lnTo>
                  <a:pt x="21" y="34"/>
                </a:lnTo>
                <a:lnTo>
                  <a:pt x="0" y="34"/>
                </a:lnTo>
                <a:lnTo>
                  <a:pt x="0" y="37"/>
                </a:lnTo>
                <a:close/>
                <a:moveTo>
                  <a:pt x="0" y="23"/>
                </a:moveTo>
                <a:lnTo>
                  <a:pt x="21" y="23"/>
                </a:lnTo>
                <a:lnTo>
                  <a:pt x="21" y="20"/>
                </a:lnTo>
                <a:lnTo>
                  <a:pt x="0" y="20"/>
                </a:lnTo>
                <a:lnTo>
                  <a:pt x="0" y="23"/>
                </a:lnTo>
                <a:close/>
                <a:moveTo>
                  <a:pt x="47" y="0"/>
                </a:moveTo>
                <a:lnTo>
                  <a:pt x="47" y="22"/>
                </a:lnTo>
                <a:lnTo>
                  <a:pt x="67" y="22"/>
                </a:lnTo>
                <a:lnTo>
                  <a:pt x="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446227" y="4591133"/>
            <a:ext cx="136525" cy="112713"/>
          </a:xfrm>
          <a:custGeom>
            <a:avLst/>
            <a:gdLst>
              <a:gd name="T0" fmla="*/ 0 w 86"/>
              <a:gd name="T1" fmla="*/ 41 h 71"/>
              <a:gd name="T2" fmla="*/ 15 w 86"/>
              <a:gd name="T3" fmla="*/ 26 h 71"/>
              <a:gd name="T4" fmla="*/ 31 w 86"/>
              <a:gd name="T5" fmla="*/ 43 h 71"/>
              <a:gd name="T6" fmla="*/ 72 w 86"/>
              <a:gd name="T7" fmla="*/ 0 h 71"/>
              <a:gd name="T8" fmla="*/ 86 w 86"/>
              <a:gd name="T9" fmla="*/ 14 h 71"/>
              <a:gd name="T10" fmla="*/ 31 w 86"/>
              <a:gd name="T11" fmla="*/ 71 h 71"/>
              <a:gd name="T12" fmla="*/ 0 w 86"/>
              <a:gd name="T13" fmla="*/ 4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1">
                <a:moveTo>
                  <a:pt x="0" y="41"/>
                </a:moveTo>
                <a:lnTo>
                  <a:pt x="15" y="26"/>
                </a:lnTo>
                <a:lnTo>
                  <a:pt x="31" y="43"/>
                </a:lnTo>
                <a:lnTo>
                  <a:pt x="72" y="0"/>
                </a:lnTo>
                <a:lnTo>
                  <a:pt x="86" y="14"/>
                </a:lnTo>
                <a:lnTo>
                  <a:pt x="31" y="71"/>
                </a:lnTo>
                <a:lnTo>
                  <a:pt x="0" y="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446227" y="4591133"/>
            <a:ext cx="136525" cy="112713"/>
          </a:xfrm>
          <a:custGeom>
            <a:avLst/>
            <a:gdLst>
              <a:gd name="T0" fmla="*/ 0 w 86"/>
              <a:gd name="T1" fmla="*/ 41 h 71"/>
              <a:gd name="T2" fmla="*/ 15 w 86"/>
              <a:gd name="T3" fmla="*/ 26 h 71"/>
              <a:gd name="T4" fmla="*/ 31 w 86"/>
              <a:gd name="T5" fmla="*/ 43 h 71"/>
              <a:gd name="T6" fmla="*/ 72 w 86"/>
              <a:gd name="T7" fmla="*/ 0 h 71"/>
              <a:gd name="T8" fmla="*/ 86 w 86"/>
              <a:gd name="T9" fmla="*/ 14 h 71"/>
              <a:gd name="T10" fmla="*/ 31 w 86"/>
              <a:gd name="T11" fmla="*/ 71 h 71"/>
              <a:gd name="T12" fmla="*/ 0 w 86"/>
              <a:gd name="T13" fmla="*/ 4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1">
                <a:moveTo>
                  <a:pt x="0" y="41"/>
                </a:moveTo>
                <a:lnTo>
                  <a:pt x="15" y="26"/>
                </a:lnTo>
                <a:lnTo>
                  <a:pt x="31" y="43"/>
                </a:lnTo>
                <a:lnTo>
                  <a:pt x="72" y="0"/>
                </a:lnTo>
                <a:lnTo>
                  <a:pt x="86" y="14"/>
                </a:lnTo>
                <a:lnTo>
                  <a:pt x="31" y="71"/>
                </a:lnTo>
                <a:lnTo>
                  <a:pt x="0" y="41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898664" y="4504583"/>
            <a:ext cx="130175" cy="177800"/>
          </a:xfrm>
          <a:custGeom>
            <a:avLst/>
            <a:gdLst>
              <a:gd name="T0" fmla="*/ 82 w 82"/>
              <a:gd name="T1" fmla="*/ 21 h 112"/>
              <a:gd name="T2" fmla="*/ 62 w 82"/>
              <a:gd name="T3" fmla="*/ 0 h 112"/>
              <a:gd name="T4" fmla="*/ 0 w 82"/>
              <a:gd name="T5" fmla="*/ 0 h 112"/>
              <a:gd name="T6" fmla="*/ 0 w 82"/>
              <a:gd name="T7" fmla="*/ 112 h 112"/>
              <a:gd name="T8" fmla="*/ 82 w 82"/>
              <a:gd name="T9" fmla="*/ 112 h 112"/>
              <a:gd name="T10" fmla="*/ 82 w 82"/>
              <a:gd name="T11" fmla="*/ 2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112">
                <a:moveTo>
                  <a:pt x="82" y="21"/>
                </a:moveTo>
                <a:lnTo>
                  <a:pt x="62" y="0"/>
                </a:lnTo>
                <a:lnTo>
                  <a:pt x="0" y="0"/>
                </a:lnTo>
                <a:lnTo>
                  <a:pt x="0" y="112"/>
                </a:lnTo>
                <a:lnTo>
                  <a:pt x="82" y="112"/>
                </a:lnTo>
                <a:lnTo>
                  <a:pt x="82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898664" y="4504583"/>
            <a:ext cx="130175" cy="177800"/>
          </a:xfrm>
          <a:custGeom>
            <a:avLst/>
            <a:gdLst>
              <a:gd name="T0" fmla="*/ 82 w 82"/>
              <a:gd name="T1" fmla="*/ 21 h 112"/>
              <a:gd name="T2" fmla="*/ 62 w 82"/>
              <a:gd name="T3" fmla="*/ 0 h 112"/>
              <a:gd name="T4" fmla="*/ 0 w 82"/>
              <a:gd name="T5" fmla="*/ 0 h 112"/>
              <a:gd name="T6" fmla="*/ 0 w 82"/>
              <a:gd name="T7" fmla="*/ 112 h 112"/>
              <a:gd name="T8" fmla="*/ 82 w 82"/>
              <a:gd name="T9" fmla="*/ 112 h 112"/>
              <a:gd name="T10" fmla="*/ 82 w 82"/>
              <a:gd name="T11" fmla="*/ 2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112">
                <a:moveTo>
                  <a:pt x="82" y="21"/>
                </a:moveTo>
                <a:lnTo>
                  <a:pt x="62" y="0"/>
                </a:lnTo>
                <a:lnTo>
                  <a:pt x="0" y="0"/>
                </a:lnTo>
                <a:lnTo>
                  <a:pt x="0" y="112"/>
                </a:lnTo>
                <a:lnTo>
                  <a:pt x="82" y="112"/>
                </a:lnTo>
                <a:lnTo>
                  <a:pt x="82" y="21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7" name="Freeform 14"/>
          <p:cNvSpPr>
            <a:spLocks noEditPoints="1"/>
          </p:cNvSpPr>
          <p:nvPr/>
        </p:nvSpPr>
        <p:spPr bwMode="auto">
          <a:xfrm>
            <a:off x="922477" y="4506170"/>
            <a:ext cx="104775" cy="165100"/>
          </a:xfrm>
          <a:custGeom>
            <a:avLst/>
            <a:gdLst>
              <a:gd name="T0" fmla="*/ 46 w 66"/>
              <a:gd name="T1" fmla="*/ 0 h 104"/>
              <a:gd name="T2" fmla="*/ 66 w 66"/>
              <a:gd name="T3" fmla="*/ 20 h 104"/>
              <a:gd name="T4" fmla="*/ 46 w 66"/>
              <a:gd name="T5" fmla="*/ 20 h 104"/>
              <a:gd name="T6" fmla="*/ 46 w 66"/>
              <a:gd name="T7" fmla="*/ 0 h 104"/>
              <a:gd name="T8" fmla="*/ 0 w 66"/>
              <a:gd name="T9" fmla="*/ 19 h 104"/>
              <a:gd name="T10" fmla="*/ 20 w 66"/>
              <a:gd name="T11" fmla="*/ 19 h 104"/>
              <a:gd name="T12" fmla="*/ 20 w 66"/>
              <a:gd name="T13" fmla="*/ 17 h 104"/>
              <a:gd name="T14" fmla="*/ 0 w 66"/>
              <a:gd name="T15" fmla="*/ 17 h 104"/>
              <a:gd name="T16" fmla="*/ 0 w 66"/>
              <a:gd name="T17" fmla="*/ 19 h 104"/>
              <a:gd name="T18" fmla="*/ 0 w 66"/>
              <a:gd name="T19" fmla="*/ 31 h 104"/>
              <a:gd name="T20" fmla="*/ 20 w 66"/>
              <a:gd name="T21" fmla="*/ 31 h 104"/>
              <a:gd name="T22" fmla="*/ 20 w 66"/>
              <a:gd name="T23" fmla="*/ 29 h 104"/>
              <a:gd name="T24" fmla="*/ 0 w 66"/>
              <a:gd name="T25" fmla="*/ 29 h 104"/>
              <a:gd name="T26" fmla="*/ 0 w 66"/>
              <a:gd name="T27" fmla="*/ 31 h 104"/>
              <a:gd name="T28" fmla="*/ 0 w 66"/>
              <a:gd name="T29" fmla="*/ 43 h 104"/>
              <a:gd name="T30" fmla="*/ 52 w 66"/>
              <a:gd name="T31" fmla="*/ 43 h 104"/>
              <a:gd name="T32" fmla="*/ 52 w 66"/>
              <a:gd name="T33" fmla="*/ 40 h 104"/>
              <a:gd name="T34" fmla="*/ 0 w 66"/>
              <a:gd name="T35" fmla="*/ 40 h 104"/>
              <a:gd name="T36" fmla="*/ 0 w 66"/>
              <a:gd name="T37" fmla="*/ 43 h 104"/>
              <a:gd name="T38" fmla="*/ 0 w 66"/>
              <a:gd name="T39" fmla="*/ 55 h 104"/>
              <a:gd name="T40" fmla="*/ 52 w 66"/>
              <a:gd name="T41" fmla="*/ 55 h 104"/>
              <a:gd name="T42" fmla="*/ 52 w 66"/>
              <a:gd name="T43" fmla="*/ 53 h 104"/>
              <a:gd name="T44" fmla="*/ 0 w 66"/>
              <a:gd name="T45" fmla="*/ 53 h 104"/>
              <a:gd name="T46" fmla="*/ 0 w 66"/>
              <a:gd name="T47" fmla="*/ 55 h 104"/>
              <a:gd name="T48" fmla="*/ 0 w 66"/>
              <a:gd name="T49" fmla="*/ 67 h 104"/>
              <a:gd name="T50" fmla="*/ 52 w 66"/>
              <a:gd name="T51" fmla="*/ 67 h 104"/>
              <a:gd name="T52" fmla="*/ 52 w 66"/>
              <a:gd name="T53" fmla="*/ 64 h 104"/>
              <a:gd name="T54" fmla="*/ 0 w 66"/>
              <a:gd name="T55" fmla="*/ 64 h 104"/>
              <a:gd name="T56" fmla="*/ 0 w 66"/>
              <a:gd name="T57" fmla="*/ 67 h 104"/>
              <a:gd name="T58" fmla="*/ 31 w 66"/>
              <a:gd name="T59" fmla="*/ 89 h 104"/>
              <a:gd name="T60" fmla="*/ 31 w 66"/>
              <a:gd name="T61" fmla="*/ 77 h 104"/>
              <a:gd name="T62" fmla="*/ 21 w 66"/>
              <a:gd name="T63" fmla="*/ 77 h 104"/>
              <a:gd name="T64" fmla="*/ 21 w 66"/>
              <a:gd name="T65" fmla="*/ 89 h 104"/>
              <a:gd name="T66" fmla="*/ 11 w 66"/>
              <a:gd name="T67" fmla="*/ 89 h 104"/>
              <a:gd name="T68" fmla="*/ 26 w 66"/>
              <a:gd name="T69" fmla="*/ 104 h 104"/>
              <a:gd name="T70" fmla="*/ 41 w 66"/>
              <a:gd name="T71" fmla="*/ 89 h 104"/>
              <a:gd name="T72" fmla="*/ 31 w 66"/>
              <a:gd name="T73" fmla="*/ 8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6" h="104">
                <a:moveTo>
                  <a:pt x="46" y="0"/>
                </a:moveTo>
                <a:lnTo>
                  <a:pt x="66" y="20"/>
                </a:lnTo>
                <a:lnTo>
                  <a:pt x="46" y="20"/>
                </a:lnTo>
                <a:lnTo>
                  <a:pt x="46" y="0"/>
                </a:lnTo>
                <a:close/>
                <a:moveTo>
                  <a:pt x="0" y="19"/>
                </a:moveTo>
                <a:lnTo>
                  <a:pt x="20" y="19"/>
                </a:lnTo>
                <a:lnTo>
                  <a:pt x="20" y="17"/>
                </a:lnTo>
                <a:lnTo>
                  <a:pt x="0" y="17"/>
                </a:lnTo>
                <a:lnTo>
                  <a:pt x="0" y="19"/>
                </a:lnTo>
                <a:close/>
                <a:moveTo>
                  <a:pt x="0" y="31"/>
                </a:moveTo>
                <a:lnTo>
                  <a:pt x="20" y="31"/>
                </a:lnTo>
                <a:lnTo>
                  <a:pt x="20" y="29"/>
                </a:lnTo>
                <a:lnTo>
                  <a:pt x="0" y="29"/>
                </a:lnTo>
                <a:lnTo>
                  <a:pt x="0" y="31"/>
                </a:lnTo>
                <a:close/>
                <a:moveTo>
                  <a:pt x="0" y="43"/>
                </a:moveTo>
                <a:lnTo>
                  <a:pt x="52" y="43"/>
                </a:lnTo>
                <a:lnTo>
                  <a:pt x="52" y="40"/>
                </a:lnTo>
                <a:lnTo>
                  <a:pt x="0" y="40"/>
                </a:lnTo>
                <a:lnTo>
                  <a:pt x="0" y="43"/>
                </a:lnTo>
                <a:close/>
                <a:moveTo>
                  <a:pt x="0" y="55"/>
                </a:moveTo>
                <a:lnTo>
                  <a:pt x="52" y="55"/>
                </a:lnTo>
                <a:lnTo>
                  <a:pt x="52" y="53"/>
                </a:lnTo>
                <a:lnTo>
                  <a:pt x="0" y="53"/>
                </a:lnTo>
                <a:lnTo>
                  <a:pt x="0" y="55"/>
                </a:lnTo>
                <a:close/>
                <a:moveTo>
                  <a:pt x="0" y="67"/>
                </a:moveTo>
                <a:lnTo>
                  <a:pt x="52" y="67"/>
                </a:lnTo>
                <a:lnTo>
                  <a:pt x="52" y="64"/>
                </a:lnTo>
                <a:lnTo>
                  <a:pt x="0" y="64"/>
                </a:lnTo>
                <a:lnTo>
                  <a:pt x="0" y="67"/>
                </a:lnTo>
                <a:close/>
                <a:moveTo>
                  <a:pt x="31" y="89"/>
                </a:moveTo>
                <a:lnTo>
                  <a:pt x="31" y="77"/>
                </a:lnTo>
                <a:lnTo>
                  <a:pt x="21" y="77"/>
                </a:lnTo>
                <a:lnTo>
                  <a:pt x="21" y="89"/>
                </a:lnTo>
                <a:lnTo>
                  <a:pt x="11" y="89"/>
                </a:lnTo>
                <a:lnTo>
                  <a:pt x="26" y="104"/>
                </a:lnTo>
                <a:lnTo>
                  <a:pt x="41" y="89"/>
                </a:lnTo>
                <a:lnTo>
                  <a:pt x="31" y="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8" name="Freeform 15"/>
          <p:cNvSpPr>
            <a:spLocks noEditPoints="1"/>
          </p:cNvSpPr>
          <p:nvPr/>
        </p:nvSpPr>
        <p:spPr bwMode="auto">
          <a:xfrm>
            <a:off x="873264" y="4633996"/>
            <a:ext cx="180975" cy="69850"/>
          </a:xfrm>
          <a:custGeom>
            <a:avLst/>
            <a:gdLst>
              <a:gd name="T0" fmla="*/ 28 w 114"/>
              <a:gd name="T1" fmla="*/ 14 h 44"/>
              <a:gd name="T2" fmla="*/ 0 w 114"/>
              <a:gd name="T3" fmla="*/ 14 h 44"/>
              <a:gd name="T4" fmla="*/ 0 w 114"/>
              <a:gd name="T5" fmla="*/ 44 h 44"/>
              <a:gd name="T6" fmla="*/ 114 w 114"/>
              <a:gd name="T7" fmla="*/ 44 h 44"/>
              <a:gd name="T8" fmla="*/ 114 w 114"/>
              <a:gd name="T9" fmla="*/ 14 h 44"/>
              <a:gd name="T10" fmla="*/ 86 w 114"/>
              <a:gd name="T11" fmla="*/ 14 h 44"/>
              <a:gd name="T12" fmla="*/ 86 w 114"/>
              <a:gd name="T13" fmla="*/ 29 h 44"/>
              <a:gd name="T14" fmla="*/ 64 w 114"/>
              <a:gd name="T15" fmla="*/ 29 h 44"/>
              <a:gd name="T16" fmla="*/ 57 w 114"/>
              <a:gd name="T17" fmla="*/ 35 h 44"/>
              <a:gd name="T18" fmla="*/ 51 w 114"/>
              <a:gd name="T19" fmla="*/ 29 h 44"/>
              <a:gd name="T20" fmla="*/ 28 w 114"/>
              <a:gd name="T21" fmla="*/ 29 h 44"/>
              <a:gd name="T22" fmla="*/ 28 w 114"/>
              <a:gd name="T23" fmla="*/ 14 h 44"/>
              <a:gd name="T24" fmla="*/ 98 w 114"/>
              <a:gd name="T25" fmla="*/ 14 h 44"/>
              <a:gd name="T26" fmla="*/ 114 w 114"/>
              <a:gd name="T27" fmla="*/ 14 h 44"/>
              <a:gd name="T28" fmla="*/ 114 w 114"/>
              <a:gd name="T29" fmla="*/ 11 h 44"/>
              <a:gd name="T30" fmla="*/ 98 w 114"/>
              <a:gd name="T31" fmla="*/ 0 h 44"/>
              <a:gd name="T32" fmla="*/ 98 w 114"/>
              <a:gd name="T33" fmla="*/ 14 h 44"/>
              <a:gd name="T34" fmla="*/ 16 w 114"/>
              <a:gd name="T35" fmla="*/ 0 h 44"/>
              <a:gd name="T36" fmla="*/ 0 w 114"/>
              <a:gd name="T37" fmla="*/ 11 h 44"/>
              <a:gd name="T38" fmla="*/ 0 w 114"/>
              <a:gd name="T39" fmla="*/ 14 h 44"/>
              <a:gd name="T40" fmla="*/ 16 w 114"/>
              <a:gd name="T41" fmla="*/ 14 h 44"/>
              <a:gd name="T42" fmla="*/ 16 w 114"/>
              <a:gd name="T4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4" h="44">
                <a:moveTo>
                  <a:pt x="28" y="14"/>
                </a:moveTo>
                <a:lnTo>
                  <a:pt x="0" y="14"/>
                </a:lnTo>
                <a:lnTo>
                  <a:pt x="0" y="44"/>
                </a:lnTo>
                <a:lnTo>
                  <a:pt x="114" y="44"/>
                </a:lnTo>
                <a:lnTo>
                  <a:pt x="114" y="14"/>
                </a:lnTo>
                <a:lnTo>
                  <a:pt x="86" y="14"/>
                </a:lnTo>
                <a:lnTo>
                  <a:pt x="86" y="29"/>
                </a:lnTo>
                <a:lnTo>
                  <a:pt x="64" y="29"/>
                </a:lnTo>
                <a:lnTo>
                  <a:pt x="57" y="35"/>
                </a:lnTo>
                <a:lnTo>
                  <a:pt x="51" y="29"/>
                </a:lnTo>
                <a:lnTo>
                  <a:pt x="28" y="29"/>
                </a:lnTo>
                <a:lnTo>
                  <a:pt x="28" y="14"/>
                </a:lnTo>
                <a:close/>
                <a:moveTo>
                  <a:pt x="98" y="14"/>
                </a:moveTo>
                <a:lnTo>
                  <a:pt x="114" y="14"/>
                </a:lnTo>
                <a:lnTo>
                  <a:pt x="114" y="11"/>
                </a:lnTo>
                <a:lnTo>
                  <a:pt x="98" y="0"/>
                </a:lnTo>
                <a:lnTo>
                  <a:pt x="98" y="14"/>
                </a:lnTo>
                <a:close/>
                <a:moveTo>
                  <a:pt x="16" y="0"/>
                </a:moveTo>
                <a:lnTo>
                  <a:pt x="0" y="11"/>
                </a:lnTo>
                <a:lnTo>
                  <a:pt x="0" y="14"/>
                </a:lnTo>
                <a:lnTo>
                  <a:pt x="16" y="14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873264" y="4656221"/>
            <a:ext cx="180975" cy="47625"/>
          </a:xfrm>
          <a:custGeom>
            <a:avLst/>
            <a:gdLst>
              <a:gd name="T0" fmla="*/ 28 w 114"/>
              <a:gd name="T1" fmla="*/ 0 h 30"/>
              <a:gd name="T2" fmla="*/ 0 w 114"/>
              <a:gd name="T3" fmla="*/ 0 h 30"/>
              <a:gd name="T4" fmla="*/ 0 w 114"/>
              <a:gd name="T5" fmla="*/ 30 h 30"/>
              <a:gd name="T6" fmla="*/ 114 w 114"/>
              <a:gd name="T7" fmla="*/ 30 h 30"/>
              <a:gd name="T8" fmla="*/ 114 w 114"/>
              <a:gd name="T9" fmla="*/ 0 h 30"/>
              <a:gd name="T10" fmla="*/ 86 w 114"/>
              <a:gd name="T11" fmla="*/ 0 h 30"/>
              <a:gd name="T12" fmla="*/ 86 w 114"/>
              <a:gd name="T13" fmla="*/ 15 h 30"/>
              <a:gd name="T14" fmla="*/ 64 w 114"/>
              <a:gd name="T15" fmla="*/ 15 h 30"/>
              <a:gd name="T16" fmla="*/ 57 w 114"/>
              <a:gd name="T17" fmla="*/ 21 h 30"/>
              <a:gd name="T18" fmla="*/ 51 w 114"/>
              <a:gd name="T19" fmla="*/ 15 h 30"/>
              <a:gd name="T20" fmla="*/ 28 w 114"/>
              <a:gd name="T21" fmla="*/ 15 h 30"/>
              <a:gd name="T22" fmla="*/ 28 w 114"/>
              <a:gd name="T2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" h="30">
                <a:moveTo>
                  <a:pt x="28" y="0"/>
                </a:moveTo>
                <a:lnTo>
                  <a:pt x="0" y="0"/>
                </a:lnTo>
                <a:lnTo>
                  <a:pt x="0" y="30"/>
                </a:lnTo>
                <a:lnTo>
                  <a:pt x="114" y="30"/>
                </a:lnTo>
                <a:lnTo>
                  <a:pt x="114" y="0"/>
                </a:lnTo>
                <a:lnTo>
                  <a:pt x="86" y="0"/>
                </a:lnTo>
                <a:lnTo>
                  <a:pt x="86" y="15"/>
                </a:lnTo>
                <a:lnTo>
                  <a:pt x="64" y="15"/>
                </a:lnTo>
                <a:lnTo>
                  <a:pt x="57" y="21"/>
                </a:lnTo>
                <a:lnTo>
                  <a:pt x="51" y="15"/>
                </a:lnTo>
                <a:lnTo>
                  <a:pt x="28" y="15"/>
                </a:lnTo>
                <a:lnTo>
                  <a:pt x="28" y="0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1028839" y="4633996"/>
            <a:ext cx="25400" cy="22225"/>
          </a:xfrm>
          <a:custGeom>
            <a:avLst/>
            <a:gdLst>
              <a:gd name="T0" fmla="*/ 0 w 16"/>
              <a:gd name="T1" fmla="*/ 14 h 14"/>
              <a:gd name="T2" fmla="*/ 16 w 16"/>
              <a:gd name="T3" fmla="*/ 14 h 14"/>
              <a:gd name="T4" fmla="*/ 16 w 16"/>
              <a:gd name="T5" fmla="*/ 11 h 14"/>
              <a:gd name="T6" fmla="*/ 0 w 16"/>
              <a:gd name="T7" fmla="*/ 0 h 14"/>
              <a:gd name="T8" fmla="*/ 0 w 16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4">
                <a:moveTo>
                  <a:pt x="0" y="14"/>
                </a:moveTo>
                <a:lnTo>
                  <a:pt x="16" y="14"/>
                </a:lnTo>
                <a:lnTo>
                  <a:pt x="16" y="11"/>
                </a:lnTo>
                <a:lnTo>
                  <a:pt x="0" y="0"/>
                </a:lnTo>
                <a:lnTo>
                  <a:pt x="0" y="14"/>
                </a:lnTo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1" name="Freeform 18"/>
          <p:cNvSpPr>
            <a:spLocks/>
          </p:cNvSpPr>
          <p:nvPr/>
        </p:nvSpPr>
        <p:spPr bwMode="auto">
          <a:xfrm>
            <a:off x="873264" y="4633996"/>
            <a:ext cx="25400" cy="22225"/>
          </a:xfrm>
          <a:custGeom>
            <a:avLst/>
            <a:gdLst>
              <a:gd name="T0" fmla="*/ 16 w 16"/>
              <a:gd name="T1" fmla="*/ 0 h 14"/>
              <a:gd name="T2" fmla="*/ 0 w 16"/>
              <a:gd name="T3" fmla="*/ 11 h 14"/>
              <a:gd name="T4" fmla="*/ 0 w 16"/>
              <a:gd name="T5" fmla="*/ 14 h 14"/>
              <a:gd name="T6" fmla="*/ 16 w 16"/>
              <a:gd name="T7" fmla="*/ 14 h 14"/>
              <a:gd name="T8" fmla="*/ 16 w 16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4">
                <a:moveTo>
                  <a:pt x="16" y="0"/>
                </a:moveTo>
                <a:lnTo>
                  <a:pt x="0" y="11"/>
                </a:lnTo>
                <a:lnTo>
                  <a:pt x="0" y="14"/>
                </a:lnTo>
                <a:lnTo>
                  <a:pt x="16" y="14"/>
                </a:lnTo>
                <a:lnTo>
                  <a:pt x="16" y="0"/>
                </a:lnTo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2" name="Freeform 19"/>
          <p:cNvSpPr>
            <a:spLocks/>
          </p:cNvSpPr>
          <p:nvPr/>
        </p:nvSpPr>
        <p:spPr bwMode="auto">
          <a:xfrm>
            <a:off x="1344752" y="4504583"/>
            <a:ext cx="127000" cy="166688"/>
          </a:xfrm>
          <a:custGeom>
            <a:avLst/>
            <a:gdLst>
              <a:gd name="T0" fmla="*/ 80 w 80"/>
              <a:gd name="T1" fmla="*/ 20 h 105"/>
              <a:gd name="T2" fmla="*/ 60 w 80"/>
              <a:gd name="T3" fmla="*/ 0 h 105"/>
              <a:gd name="T4" fmla="*/ 0 w 80"/>
              <a:gd name="T5" fmla="*/ 0 h 105"/>
              <a:gd name="T6" fmla="*/ 0 w 80"/>
              <a:gd name="T7" fmla="*/ 105 h 105"/>
              <a:gd name="T8" fmla="*/ 80 w 80"/>
              <a:gd name="T9" fmla="*/ 105 h 105"/>
              <a:gd name="T10" fmla="*/ 80 w 80"/>
              <a:gd name="T11" fmla="*/ 2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105">
                <a:moveTo>
                  <a:pt x="80" y="20"/>
                </a:moveTo>
                <a:lnTo>
                  <a:pt x="60" y="0"/>
                </a:lnTo>
                <a:lnTo>
                  <a:pt x="0" y="0"/>
                </a:lnTo>
                <a:lnTo>
                  <a:pt x="0" y="105"/>
                </a:lnTo>
                <a:lnTo>
                  <a:pt x="80" y="105"/>
                </a:lnTo>
                <a:lnTo>
                  <a:pt x="80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1344752" y="4504583"/>
            <a:ext cx="127000" cy="166688"/>
          </a:xfrm>
          <a:custGeom>
            <a:avLst/>
            <a:gdLst>
              <a:gd name="T0" fmla="*/ 80 w 80"/>
              <a:gd name="T1" fmla="*/ 20 h 105"/>
              <a:gd name="T2" fmla="*/ 60 w 80"/>
              <a:gd name="T3" fmla="*/ 0 h 105"/>
              <a:gd name="T4" fmla="*/ 0 w 80"/>
              <a:gd name="T5" fmla="*/ 0 h 105"/>
              <a:gd name="T6" fmla="*/ 0 w 80"/>
              <a:gd name="T7" fmla="*/ 105 h 105"/>
              <a:gd name="T8" fmla="*/ 80 w 80"/>
              <a:gd name="T9" fmla="*/ 105 h 105"/>
              <a:gd name="T10" fmla="*/ 80 w 80"/>
              <a:gd name="T11" fmla="*/ 2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105">
                <a:moveTo>
                  <a:pt x="80" y="20"/>
                </a:moveTo>
                <a:lnTo>
                  <a:pt x="60" y="0"/>
                </a:lnTo>
                <a:lnTo>
                  <a:pt x="0" y="0"/>
                </a:lnTo>
                <a:lnTo>
                  <a:pt x="0" y="105"/>
                </a:lnTo>
                <a:lnTo>
                  <a:pt x="80" y="105"/>
                </a:lnTo>
                <a:lnTo>
                  <a:pt x="80" y="20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4" name="Freeform 21"/>
          <p:cNvSpPr>
            <a:spLocks noEditPoints="1"/>
          </p:cNvSpPr>
          <p:nvPr/>
        </p:nvSpPr>
        <p:spPr bwMode="auto">
          <a:xfrm>
            <a:off x="1368564" y="4506170"/>
            <a:ext cx="101600" cy="131763"/>
          </a:xfrm>
          <a:custGeom>
            <a:avLst/>
            <a:gdLst>
              <a:gd name="T0" fmla="*/ 30 w 64"/>
              <a:gd name="T1" fmla="*/ 83 h 83"/>
              <a:gd name="T2" fmla="*/ 50 w 64"/>
              <a:gd name="T3" fmla="*/ 83 h 83"/>
              <a:gd name="T4" fmla="*/ 50 w 64"/>
              <a:gd name="T5" fmla="*/ 80 h 83"/>
              <a:gd name="T6" fmla="*/ 30 w 64"/>
              <a:gd name="T7" fmla="*/ 80 h 83"/>
              <a:gd name="T8" fmla="*/ 30 w 64"/>
              <a:gd name="T9" fmla="*/ 83 h 83"/>
              <a:gd name="T10" fmla="*/ 0 w 64"/>
              <a:gd name="T11" fmla="*/ 70 h 83"/>
              <a:gd name="T12" fmla="*/ 50 w 64"/>
              <a:gd name="T13" fmla="*/ 70 h 83"/>
              <a:gd name="T14" fmla="*/ 50 w 64"/>
              <a:gd name="T15" fmla="*/ 68 h 83"/>
              <a:gd name="T16" fmla="*/ 0 w 64"/>
              <a:gd name="T17" fmla="*/ 68 h 83"/>
              <a:gd name="T18" fmla="*/ 0 w 64"/>
              <a:gd name="T19" fmla="*/ 70 h 83"/>
              <a:gd name="T20" fmla="*/ 0 w 64"/>
              <a:gd name="T21" fmla="*/ 58 h 83"/>
              <a:gd name="T22" fmla="*/ 50 w 64"/>
              <a:gd name="T23" fmla="*/ 58 h 83"/>
              <a:gd name="T24" fmla="*/ 50 w 64"/>
              <a:gd name="T25" fmla="*/ 55 h 83"/>
              <a:gd name="T26" fmla="*/ 0 w 64"/>
              <a:gd name="T27" fmla="*/ 55 h 83"/>
              <a:gd name="T28" fmla="*/ 0 w 64"/>
              <a:gd name="T29" fmla="*/ 58 h 83"/>
              <a:gd name="T30" fmla="*/ 0 w 64"/>
              <a:gd name="T31" fmla="*/ 45 h 83"/>
              <a:gd name="T32" fmla="*/ 50 w 64"/>
              <a:gd name="T33" fmla="*/ 45 h 83"/>
              <a:gd name="T34" fmla="*/ 50 w 64"/>
              <a:gd name="T35" fmla="*/ 43 h 83"/>
              <a:gd name="T36" fmla="*/ 0 w 64"/>
              <a:gd name="T37" fmla="*/ 43 h 83"/>
              <a:gd name="T38" fmla="*/ 0 w 64"/>
              <a:gd name="T39" fmla="*/ 45 h 83"/>
              <a:gd name="T40" fmla="*/ 0 w 64"/>
              <a:gd name="T41" fmla="*/ 33 h 83"/>
              <a:gd name="T42" fmla="*/ 20 w 64"/>
              <a:gd name="T43" fmla="*/ 33 h 83"/>
              <a:gd name="T44" fmla="*/ 20 w 64"/>
              <a:gd name="T45" fmla="*/ 30 h 83"/>
              <a:gd name="T46" fmla="*/ 0 w 64"/>
              <a:gd name="T47" fmla="*/ 30 h 83"/>
              <a:gd name="T48" fmla="*/ 0 w 64"/>
              <a:gd name="T49" fmla="*/ 33 h 83"/>
              <a:gd name="T50" fmla="*/ 0 w 64"/>
              <a:gd name="T51" fmla="*/ 20 h 83"/>
              <a:gd name="T52" fmla="*/ 20 w 64"/>
              <a:gd name="T53" fmla="*/ 20 h 83"/>
              <a:gd name="T54" fmla="*/ 20 w 64"/>
              <a:gd name="T55" fmla="*/ 18 h 83"/>
              <a:gd name="T56" fmla="*/ 0 w 64"/>
              <a:gd name="T57" fmla="*/ 18 h 83"/>
              <a:gd name="T58" fmla="*/ 0 w 64"/>
              <a:gd name="T59" fmla="*/ 20 h 83"/>
              <a:gd name="T60" fmla="*/ 45 w 64"/>
              <a:gd name="T61" fmla="*/ 0 h 83"/>
              <a:gd name="T62" fmla="*/ 45 w 64"/>
              <a:gd name="T63" fmla="*/ 19 h 83"/>
              <a:gd name="T64" fmla="*/ 64 w 64"/>
              <a:gd name="T65" fmla="*/ 19 h 83"/>
              <a:gd name="T66" fmla="*/ 45 w 64"/>
              <a:gd name="T67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" h="83">
                <a:moveTo>
                  <a:pt x="30" y="83"/>
                </a:moveTo>
                <a:lnTo>
                  <a:pt x="50" y="83"/>
                </a:lnTo>
                <a:lnTo>
                  <a:pt x="50" y="80"/>
                </a:lnTo>
                <a:lnTo>
                  <a:pt x="30" y="80"/>
                </a:lnTo>
                <a:lnTo>
                  <a:pt x="30" y="83"/>
                </a:lnTo>
                <a:close/>
                <a:moveTo>
                  <a:pt x="0" y="70"/>
                </a:moveTo>
                <a:lnTo>
                  <a:pt x="50" y="70"/>
                </a:lnTo>
                <a:lnTo>
                  <a:pt x="50" y="68"/>
                </a:lnTo>
                <a:lnTo>
                  <a:pt x="0" y="68"/>
                </a:lnTo>
                <a:lnTo>
                  <a:pt x="0" y="70"/>
                </a:lnTo>
                <a:close/>
                <a:moveTo>
                  <a:pt x="0" y="58"/>
                </a:moveTo>
                <a:lnTo>
                  <a:pt x="50" y="58"/>
                </a:lnTo>
                <a:lnTo>
                  <a:pt x="50" y="55"/>
                </a:lnTo>
                <a:lnTo>
                  <a:pt x="0" y="55"/>
                </a:lnTo>
                <a:lnTo>
                  <a:pt x="0" y="58"/>
                </a:lnTo>
                <a:close/>
                <a:moveTo>
                  <a:pt x="0" y="45"/>
                </a:moveTo>
                <a:lnTo>
                  <a:pt x="50" y="45"/>
                </a:lnTo>
                <a:lnTo>
                  <a:pt x="50" y="43"/>
                </a:lnTo>
                <a:lnTo>
                  <a:pt x="0" y="43"/>
                </a:lnTo>
                <a:lnTo>
                  <a:pt x="0" y="45"/>
                </a:lnTo>
                <a:close/>
                <a:moveTo>
                  <a:pt x="0" y="33"/>
                </a:moveTo>
                <a:lnTo>
                  <a:pt x="20" y="33"/>
                </a:lnTo>
                <a:lnTo>
                  <a:pt x="20" y="30"/>
                </a:lnTo>
                <a:lnTo>
                  <a:pt x="0" y="30"/>
                </a:lnTo>
                <a:lnTo>
                  <a:pt x="0" y="33"/>
                </a:lnTo>
                <a:close/>
                <a:moveTo>
                  <a:pt x="0" y="20"/>
                </a:moveTo>
                <a:lnTo>
                  <a:pt x="20" y="20"/>
                </a:lnTo>
                <a:lnTo>
                  <a:pt x="20" y="18"/>
                </a:lnTo>
                <a:lnTo>
                  <a:pt x="0" y="18"/>
                </a:lnTo>
                <a:lnTo>
                  <a:pt x="0" y="20"/>
                </a:lnTo>
                <a:close/>
                <a:moveTo>
                  <a:pt x="45" y="0"/>
                </a:moveTo>
                <a:lnTo>
                  <a:pt x="45" y="19"/>
                </a:lnTo>
                <a:lnTo>
                  <a:pt x="64" y="19"/>
                </a:lnTo>
                <a:lnTo>
                  <a:pt x="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1409839" y="4591133"/>
            <a:ext cx="115888" cy="112713"/>
          </a:xfrm>
          <a:custGeom>
            <a:avLst/>
            <a:gdLst>
              <a:gd name="T0" fmla="*/ 73 w 73"/>
              <a:gd name="T1" fmla="*/ 13 h 71"/>
              <a:gd name="T2" fmla="*/ 59 w 73"/>
              <a:gd name="T3" fmla="*/ 0 h 71"/>
              <a:gd name="T4" fmla="*/ 36 w 73"/>
              <a:gd name="T5" fmla="*/ 22 h 71"/>
              <a:gd name="T6" fmla="*/ 14 w 73"/>
              <a:gd name="T7" fmla="*/ 0 h 71"/>
              <a:gd name="T8" fmla="*/ 0 w 73"/>
              <a:gd name="T9" fmla="*/ 13 h 71"/>
              <a:gd name="T10" fmla="*/ 23 w 73"/>
              <a:gd name="T11" fmla="*/ 35 h 71"/>
              <a:gd name="T12" fmla="*/ 0 w 73"/>
              <a:gd name="T13" fmla="*/ 58 h 71"/>
              <a:gd name="T14" fmla="*/ 14 w 73"/>
              <a:gd name="T15" fmla="*/ 71 h 71"/>
              <a:gd name="T16" fmla="*/ 36 w 73"/>
              <a:gd name="T17" fmla="*/ 49 h 71"/>
              <a:gd name="T18" fmla="*/ 59 w 73"/>
              <a:gd name="T19" fmla="*/ 71 h 71"/>
              <a:gd name="T20" fmla="*/ 73 w 73"/>
              <a:gd name="T21" fmla="*/ 58 h 71"/>
              <a:gd name="T22" fmla="*/ 50 w 73"/>
              <a:gd name="T23" fmla="*/ 35 h 71"/>
              <a:gd name="T24" fmla="*/ 73 w 73"/>
              <a:gd name="T25" fmla="*/ 13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3" h="71">
                <a:moveTo>
                  <a:pt x="73" y="13"/>
                </a:moveTo>
                <a:lnTo>
                  <a:pt x="59" y="0"/>
                </a:lnTo>
                <a:lnTo>
                  <a:pt x="36" y="22"/>
                </a:lnTo>
                <a:lnTo>
                  <a:pt x="14" y="0"/>
                </a:lnTo>
                <a:lnTo>
                  <a:pt x="0" y="13"/>
                </a:lnTo>
                <a:lnTo>
                  <a:pt x="23" y="35"/>
                </a:lnTo>
                <a:lnTo>
                  <a:pt x="0" y="58"/>
                </a:lnTo>
                <a:lnTo>
                  <a:pt x="14" y="71"/>
                </a:lnTo>
                <a:lnTo>
                  <a:pt x="36" y="49"/>
                </a:lnTo>
                <a:lnTo>
                  <a:pt x="59" y="71"/>
                </a:lnTo>
                <a:lnTo>
                  <a:pt x="73" y="58"/>
                </a:lnTo>
                <a:lnTo>
                  <a:pt x="50" y="35"/>
                </a:lnTo>
                <a:lnTo>
                  <a:pt x="73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1409839" y="4591133"/>
            <a:ext cx="115888" cy="112713"/>
          </a:xfrm>
          <a:custGeom>
            <a:avLst/>
            <a:gdLst>
              <a:gd name="T0" fmla="*/ 73 w 73"/>
              <a:gd name="T1" fmla="*/ 13 h 71"/>
              <a:gd name="T2" fmla="*/ 59 w 73"/>
              <a:gd name="T3" fmla="*/ 0 h 71"/>
              <a:gd name="T4" fmla="*/ 36 w 73"/>
              <a:gd name="T5" fmla="*/ 22 h 71"/>
              <a:gd name="T6" fmla="*/ 14 w 73"/>
              <a:gd name="T7" fmla="*/ 0 h 71"/>
              <a:gd name="T8" fmla="*/ 0 w 73"/>
              <a:gd name="T9" fmla="*/ 13 h 71"/>
              <a:gd name="T10" fmla="*/ 23 w 73"/>
              <a:gd name="T11" fmla="*/ 35 h 71"/>
              <a:gd name="T12" fmla="*/ 0 w 73"/>
              <a:gd name="T13" fmla="*/ 58 h 71"/>
              <a:gd name="T14" fmla="*/ 14 w 73"/>
              <a:gd name="T15" fmla="*/ 71 h 71"/>
              <a:gd name="T16" fmla="*/ 36 w 73"/>
              <a:gd name="T17" fmla="*/ 49 h 71"/>
              <a:gd name="T18" fmla="*/ 59 w 73"/>
              <a:gd name="T19" fmla="*/ 71 h 71"/>
              <a:gd name="T20" fmla="*/ 73 w 73"/>
              <a:gd name="T21" fmla="*/ 58 h 71"/>
              <a:gd name="T22" fmla="*/ 50 w 73"/>
              <a:gd name="T23" fmla="*/ 35 h 71"/>
              <a:gd name="T24" fmla="*/ 73 w 73"/>
              <a:gd name="T25" fmla="*/ 13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3" h="71">
                <a:moveTo>
                  <a:pt x="73" y="13"/>
                </a:moveTo>
                <a:lnTo>
                  <a:pt x="59" y="0"/>
                </a:lnTo>
                <a:lnTo>
                  <a:pt x="36" y="22"/>
                </a:lnTo>
                <a:lnTo>
                  <a:pt x="14" y="0"/>
                </a:lnTo>
                <a:lnTo>
                  <a:pt x="0" y="13"/>
                </a:lnTo>
                <a:lnTo>
                  <a:pt x="23" y="35"/>
                </a:lnTo>
                <a:lnTo>
                  <a:pt x="0" y="58"/>
                </a:lnTo>
                <a:lnTo>
                  <a:pt x="14" y="71"/>
                </a:lnTo>
                <a:lnTo>
                  <a:pt x="36" y="49"/>
                </a:lnTo>
                <a:lnTo>
                  <a:pt x="59" y="71"/>
                </a:lnTo>
                <a:lnTo>
                  <a:pt x="73" y="58"/>
                </a:lnTo>
                <a:lnTo>
                  <a:pt x="50" y="35"/>
                </a:lnTo>
                <a:lnTo>
                  <a:pt x="73" y="13"/>
                </a:lnTo>
                <a:close/>
              </a:path>
            </a:pathLst>
          </a:custGeom>
          <a:noFill/>
          <a:ln w="793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42"/>
              </a:solidFill>
              <a:latin typeface="HelveticaNeueLT Std 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72418" y="4736323"/>
            <a:ext cx="3203194" cy="13641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Solutions Ranking based on the most common features between them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28754" y="3787077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Pareto front of best</a:t>
            </a:r>
          </a:p>
          <a:p>
            <a:pPr algn="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refactoring solutions</a:t>
            </a:r>
          </a:p>
        </p:txBody>
      </p:sp>
      <p:cxnSp>
        <p:nvCxnSpPr>
          <p:cNvPr id="39" name="Straight Arrow Connector 38"/>
          <p:cNvCxnSpPr>
            <a:stCxn id="12" idx="2"/>
            <a:endCxn id="37" idx="0"/>
          </p:cNvCxnSpPr>
          <p:nvPr/>
        </p:nvCxnSpPr>
        <p:spPr>
          <a:xfrm flipH="1">
            <a:off x="7174015" y="3509872"/>
            <a:ext cx="1" cy="122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2"/>
            <a:endCxn id="14" idx="5"/>
          </p:cNvCxnSpPr>
          <p:nvPr/>
        </p:nvCxnSpPr>
        <p:spPr>
          <a:xfrm flipH="1" flipV="1">
            <a:off x="3209957" y="3641536"/>
            <a:ext cx="2362461" cy="177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19668" y="5065732"/>
            <a:ext cx="18950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A list of</a:t>
            </a:r>
          </a:p>
          <a:p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ranked refactorings </a:t>
            </a:r>
          </a:p>
          <a:p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from the best solution</a:t>
            </a:r>
          </a:p>
        </p:txBody>
      </p:sp>
      <p:cxnSp>
        <p:nvCxnSpPr>
          <p:cNvPr id="42" name="Straight Arrow Connector 41"/>
          <p:cNvCxnSpPr>
            <a:stCxn id="14" idx="7"/>
          </p:cNvCxnSpPr>
          <p:nvPr/>
        </p:nvCxnSpPr>
        <p:spPr>
          <a:xfrm flipV="1">
            <a:off x="3209957" y="2239744"/>
            <a:ext cx="2065582" cy="39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24985" y="1474025"/>
            <a:ext cx="2296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New search constraints:</a:t>
            </a:r>
          </a:p>
          <a:p>
            <a:pPr algn="ct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List of accepted, modified </a:t>
            </a:r>
          </a:p>
          <a:p>
            <a:pPr algn="ctr"/>
            <a:r>
              <a:rPr lang="en-US" sz="1400" dirty="0">
                <a:solidFill>
                  <a:srgbClr val="002042"/>
                </a:solidFill>
                <a:latin typeface="HelveticaNeueLT Std Lt"/>
                <a:cs typeface="Times New Roman" panose="02020603050405020304" pitchFamily="18" charset="0"/>
              </a:rPr>
              <a:t>and rejected refactorings</a:t>
            </a: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8" y="2260376"/>
            <a:ext cx="4056063" cy="170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" y="4744438"/>
            <a:ext cx="3395014" cy="20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69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1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568" y="236021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Multi-Objective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Refactoring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514350" y="1386840"/>
            <a:ext cx="87820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5pPr>
            <a:lvl6pPr marL="25146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6pPr>
            <a:lvl7pPr marL="29718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7pPr>
            <a:lvl8pPr marL="34290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8pPr>
            <a:lvl9pPr marL="38862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Upfront generation of refactoring solutions using NSGA-II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020C4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3164113"/>
            <a:ext cx="4679271" cy="33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44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2100" y="1510785"/>
            <a:ext cx="8727723" cy="424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CA" altLang="ja-JP" sz="2000" dirty="0">
                <a:solidFill>
                  <a:srgbClr val="224080"/>
                </a:solidFill>
                <a:cs typeface="Arial" panose="020B0604020202020204" pitchFamily="34" charset="0"/>
              </a:rPr>
              <a:t>NSGA-II: Non-dominated Sorting  Genetic  Algorithm</a:t>
            </a:r>
            <a:r>
              <a:rPr lang="en-CA" altLang="ja-JP" sz="2800" dirty="0">
                <a:solidFill>
                  <a:srgbClr val="224080"/>
                </a:solidFill>
                <a:cs typeface="Arial" panose="020B0604020202020204" pitchFamily="34" charset="0"/>
              </a:rPr>
              <a:t> </a:t>
            </a:r>
            <a:r>
              <a:rPr lang="en-CA" altLang="ja-JP" dirty="0">
                <a:solidFill>
                  <a:srgbClr val="0000CC"/>
                </a:solidFill>
                <a:cs typeface="Arial" panose="020B0604020202020204" pitchFamily="34" charset="0"/>
              </a:rPr>
              <a:t>(</a:t>
            </a:r>
            <a:r>
              <a:rPr lang="en-CA" altLang="ja-JP" u="sng" dirty="0">
                <a:solidFill>
                  <a:srgbClr val="0000CC"/>
                </a:solidFill>
                <a:cs typeface="Arial" panose="020B0604020202020204" pitchFamily="34" charset="0"/>
              </a:rPr>
              <a:t>K.‎ Deb et al., ’02</a:t>
            </a:r>
            <a:r>
              <a:rPr lang="en-CA" altLang="ja-JP" dirty="0">
                <a:solidFill>
                  <a:srgbClr val="0000CC"/>
                </a:solidFill>
                <a:cs typeface="Arial" panose="020B0604020202020204" pitchFamily="34" charset="0"/>
              </a:rPr>
              <a:t>)</a:t>
            </a:r>
            <a:endParaRPr lang="en-CA" altLang="ja-JP" sz="1600" dirty="0">
              <a:solidFill>
                <a:srgbClr val="22408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52575" y="2748105"/>
            <a:ext cx="638175" cy="1295400"/>
          </a:xfrm>
          <a:prstGeom prst="rect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571501" y="3009901"/>
            <a:ext cx="894644" cy="39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978">
                <a:solidFill>
                  <a:schemeClr val="tx1"/>
                </a:solidFill>
              </a:rPr>
              <a:t>Parent Population</a:t>
            </a:r>
          </a:p>
        </p:txBody>
      </p:sp>
      <p:sp>
        <p:nvSpPr>
          <p:cNvPr id="8" name="ZoneTexte 7"/>
          <p:cNvSpPr txBox="1">
            <a:spLocks noChangeArrowheads="1"/>
          </p:cNvSpPr>
          <p:nvPr/>
        </p:nvSpPr>
        <p:spPr bwMode="auto">
          <a:xfrm>
            <a:off x="571501" y="4542367"/>
            <a:ext cx="894644" cy="39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978">
                <a:solidFill>
                  <a:schemeClr val="tx1"/>
                </a:solidFill>
              </a:rPr>
              <a:t>Offspring Population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76023" y="2688167"/>
            <a:ext cx="793044" cy="278412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57336" y="4119705"/>
            <a:ext cx="638175" cy="1295400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97600" y="2686755"/>
            <a:ext cx="791634" cy="278412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025860" y="3541472"/>
            <a:ext cx="638175" cy="899967"/>
          </a:xfrm>
          <a:prstGeom prst="rect">
            <a:avLst/>
          </a:prstGeom>
          <a:solidFill>
            <a:srgbClr val="D9EE0E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cxnSp>
        <p:nvCxnSpPr>
          <p:cNvPr id="15" name="Connecteur droit avec flèche 14"/>
          <p:cNvCxnSpPr>
            <a:cxnSpLocks noChangeShapeType="1"/>
          </p:cNvCxnSpPr>
          <p:nvPr/>
        </p:nvCxnSpPr>
        <p:spPr bwMode="auto">
          <a:xfrm>
            <a:off x="2572457" y="3983567"/>
            <a:ext cx="742244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2344558" y="2308097"/>
            <a:ext cx="1277056" cy="39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978" dirty="0">
                <a:solidFill>
                  <a:srgbClr val="FF0000"/>
                </a:solidFill>
              </a:rPr>
              <a:t>Non-dominated sorting</a:t>
            </a:r>
          </a:p>
        </p:txBody>
      </p:sp>
      <p:grpSp>
        <p:nvGrpSpPr>
          <p:cNvPr id="2" name="Groupe 16"/>
          <p:cNvGrpSpPr>
            <a:grpSpLocks/>
          </p:cNvGrpSpPr>
          <p:nvPr/>
        </p:nvGrpSpPr>
        <p:grpSpPr bwMode="auto">
          <a:xfrm>
            <a:off x="3323167" y="2688167"/>
            <a:ext cx="1106311" cy="2784122"/>
            <a:chOff x="3524250" y="2495549"/>
            <a:chExt cx="1106324" cy="3132000"/>
          </a:xfrm>
        </p:grpSpPr>
        <p:sp>
          <p:nvSpPr>
            <p:cNvPr id="77923" name="Rectangle 17"/>
            <p:cNvSpPr>
              <a:spLocks noChangeArrowheads="1"/>
            </p:cNvSpPr>
            <p:nvPr/>
          </p:nvSpPr>
          <p:spPr bwMode="auto">
            <a:xfrm>
              <a:off x="3838574" y="2495549"/>
              <a:ext cx="792000" cy="3132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CA" altLang="en-US" sz="2844">
                <a:solidFill>
                  <a:schemeClr val="bg1"/>
                </a:solidFill>
                <a:latin typeface="Charlotte Book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915486" y="2575650"/>
              <a:ext cx="638175" cy="396150"/>
            </a:xfrm>
            <a:prstGeom prst="rect">
              <a:avLst/>
            </a:prstGeom>
            <a:solidFill>
              <a:srgbClr val="003399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ja-JP" sz="2844">
                <a:solidFill>
                  <a:schemeClr val="bg1"/>
                </a:solidFill>
                <a:latin typeface="Charlotte Book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915486" y="3090000"/>
              <a:ext cx="638175" cy="262934"/>
            </a:xfrm>
            <a:prstGeom prst="rect">
              <a:avLst/>
            </a:prstGeom>
            <a:solidFill>
              <a:srgbClr val="2C6F0B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ja-JP" sz="2844">
                <a:solidFill>
                  <a:schemeClr val="bg1"/>
                </a:solidFill>
                <a:latin typeface="Charlotte Book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911434" y="3492862"/>
              <a:ext cx="638175" cy="1031513"/>
            </a:xfrm>
            <a:prstGeom prst="rect">
              <a:avLst/>
            </a:prstGeom>
            <a:solidFill>
              <a:srgbClr val="D9EE0E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ja-JP" sz="2844">
                <a:solidFill>
                  <a:schemeClr val="bg1"/>
                </a:solidFill>
                <a:latin typeface="Charlotte Book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915486" y="4637543"/>
              <a:ext cx="638175" cy="9060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CA" altLang="ja-JP" sz="2844">
                <a:solidFill>
                  <a:schemeClr val="bg1"/>
                </a:solidFill>
                <a:latin typeface="Charlotte Book"/>
              </a:endParaRPr>
            </a:p>
          </p:txBody>
        </p:sp>
        <p:sp>
          <p:nvSpPr>
            <p:cNvPr id="77936" name="ZoneTexte 22"/>
            <p:cNvSpPr txBox="1">
              <a:spLocks noChangeArrowheads="1"/>
            </p:cNvSpPr>
            <p:nvPr/>
          </p:nvSpPr>
          <p:spPr bwMode="auto">
            <a:xfrm>
              <a:off x="3524250" y="2666999"/>
              <a:ext cx="409575" cy="273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chemeClr val="tx1"/>
                  </a:solidFill>
                </a:rPr>
                <a:t>F1</a:t>
              </a:r>
            </a:p>
          </p:txBody>
        </p:sp>
        <p:sp>
          <p:nvSpPr>
            <p:cNvPr id="77937" name="ZoneTexte 23"/>
            <p:cNvSpPr txBox="1">
              <a:spLocks noChangeArrowheads="1"/>
            </p:cNvSpPr>
            <p:nvPr/>
          </p:nvSpPr>
          <p:spPr bwMode="auto">
            <a:xfrm>
              <a:off x="3524250" y="3124198"/>
              <a:ext cx="409575" cy="273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chemeClr val="tx1"/>
                  </a:solidFill>
                </a:rPr>
                <a:t>F2</a:t>
              </a:r>
            </a:p>
          </p:txBody>
        </p:sp>
        <p:sp>
          <p:nvSpPr>
            <p:cNvPr id="77938" name="ZoneTexte 24"/>
            <p:cNvSpPr txBox="1">
              <a:spLocks noChangeArrowheads="1"/>
            </p:cNvSpPr>
            <p:nvPr/>
          </p:nvSpPr>
          <p:spPr bwMode="auto">
            <a:xfrm>
              <a:off x="3524250" y="3657599"/>
              <a:ext cx="409575" cy="273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chemeClr val="tx1"/>
                  </a:solidFill>
                </a:rPr>
                <a:t>F3</a:t>
              </a:r>
            </a:p>
          </p:txBody>
        </p:sp>
        <p:sp>
          <p:nvSpPr>
            <p:cNvPr id="77939" name="ZoneTexte 25"/>
            <p:cNvSpPr txBox="1">
              <a:spLocks noChangeArrowheads="1"/>
            </p:cNvSpPr>
            <p:nvPr/>
          </p:nvSpPr>
          <p:spPr bwMode="auto">
            <a:xfrm>
              <a:off x="3524250" y="4943474"/>
              <a:ext cx="409575" cy="273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chemeClr val="tx1"/>
                  </a:solidFill>
                </a:rPr>
                <a:t>F4</a:t>
              </a:r>
            </a:p>
          </p:txBody>
        </p:sp>
      </p:grpSp>
      <p:cxnSp>
        <p:nvCxnSpPr>
          <p:cNvPr id="27" name="Connecteur droit 26"/>
          <p:cNvCxnSpPr/>
          <p:nvPr/>
        </p:nvCxnSpPr>
        <p:spPr bwMode="auto">
          <a:xfrm flipH="1" flipV="1">
            <a:off x="561975" y="4059767"/>
            <a:ext cx="7477125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cxnSpLocks noChangeShapeType="1"/>
          </p:cNvCxnSpPr>
          <p:nvPr/>
        </p:nvCxnSpPr>
        <p:spPr bwMode="auto">
          <a:xfrm>
            <a:off x="4416778" y="2906889"/>
            <a:ext cx="179916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28"/>
          <p:cNvCxnSpPr>
            <a:cxnSpLocks noChangeShapeType="1"/>
          </p:cNvCxnSpPr>
          <p:nvPr/>
        </p:nvCxnSpPr>
        <p:spPr bwMode="auto">
          <a:xfrm>
            <a:off x="4416778" y="3296356"/>
            <a:ext cx="179916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29"/>
          <p:cNvCxnSpPr>
            <a:cxnSpLocks noChangeShapeType="1"/>
          </p:cNvCxnSpPr>
          <p:nvPr/>
        </p:nvCxnSpPr>
        <p:spPr bwMode="auto">
          <a:xfrm>
            <a:off x="5719234" y="3893256"/>
            <a:ext cx="503766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ZoneTexte 30"/>
          <p:cNvSpPr txBox="1">
            <a:spLocks noChangeArrowheads="1"/>
          </p:cNvSpPr>
          <p:nvPr/>
        </p:nvSpPr>
        <p:spPr bwMode="auto">
          <a:xfrm>
            <a:off x="4658078" y="4961467"/>
            <a:ext cx="1349022" cy="24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978">
                <a:solidFill>
                  <a:srgbClr val="FF0000"/>
                </a:solidFill>
              </a:rPr>
              <a:t>Intra-front sorting</a:t>
            </a:r>
          </a:p>
        </p:txBody>
      </p:sp>
      <p:sp>
        <p:nvSpPr>
          <p:cNvPr id="32" name="ZoneTexte 31"/>
          <p:cNvSpPr txBox="1">
            <a:spLocks noChangeArrowheads="1"/>
          </p:cNvSpPr>
          <p:nvPr/>
        </p:nvSpPr>
        <p:spPr bwMode="auto">
          <a:xfrm>
            <a:off x="7200901" y="2747434"/>
            <a:ext cx="990600" cy="54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978">
                <a:solidFill>
                  <a:srgbClr val="FF0000"/>
                </a:solidFill>
              </a:rPr>
              <a:t>Population in next generation</a:t>
            </a:r>
          </a:p>
        </p:txBody>
      </p:sp>
      <p:cxnSp>
        <p:nvCxnSpPr>
          <p:cNvPr id="33" name="Connecteur en angle 32"/>
          <p:cNvCxnSpPr>
            <a:cxnSpLocks noChangeShapeType="1"/>
            <a:stCxn id="32" idx="0"/>
            <a:endCxn id="7" idx="0"/>
          </p:cNvCxnSpPr>
          <p:nvPr/>
        </p:nvCxnSpPr>
        <p:spPr bwMode="auto">
          <a:xfrm rot="16200000" flipH="1" flipV="1">
            <a:off x="4226278" y="-460022"/>
            <a:ext cx="262467" cy="6677378"/>
          </a:xfrm>
          <a:prstGeom prst="bentConnector3">
            <a:avLst>
              <a:gd name="adj1" fmla="val -87097"/>
            </a:avLst>
          </a:prstGeom>
          <a:noFill/>
          <a:ln w="127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6289490" y="2752909"/>
            <a:ext cx="638175" cy="352133"/>
          </a:xfrm>
          <a:prstGeom prst="rect">
            <a:avLst/>
          </a:prstGeom>
          <a:solidFill>
            <a:srgbClr val="00339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289490" y="3210109"/>
            <a:ext cx="638175" cy="233719"/>
          </a:xfrm>
          <a:prstGeom prst="rect">
            <a:avLst/>
          </a:prstGeom>
          <a:solidFill>
            <a:srgbClr val="2C6F0B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285438" y="3568209"/>
            <a:ext cx="638175" cy="491781"/>
          </a:xfrm>
          <a:prstGeom prst="rect">
            <a:avLst/>
          </a:prstGeom>
          <a:solidFill>
            <a:srgbClr val="D9EE0E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ja-JP" sz="2844">
              <a:solidFill>
                <a:schemeClr val="bg1"/>
              </a:solidFill>
              <a:latin typeface="Charlotte Book"/>
            </a:endParaRPr>
          </a:p>
        </p:txBody>
      </p:sp>
      <p:grpSp>
        <p:nvGrpSpPr>
          <p:cNvPr id="13321" name="Groupe 13320"/>
          <p:cNvGrpSpPr>
            <a:grpSpLocks/>
          </p:cNvGrpSpPr>
          <p:nvPr/>
        </p:nvGrpSpPr>
        <p:grpSpPr bwMode="auto">
          <a:xfrm>
            <a:off x="4555066" y="2172399"/>
            <a:ext cx="4457700" cy="3581597"/>
            <a:chOff x="9850339" y="929836"/>
            <a:chExt cx="4457703" cy="4024930"/>
          </a:xfrm>
        </p:grpSpPr>
        <p:sp>
          <p:nvSpPr>
            <p:cNvPr id="77861" name="Rectangle 2"/>
            <p:cNvSpPr>
              <a:spLocks noChangeArrowheads="1"/>
            </p:cNvSpPr>
            <p:nvPr/>
          </p:nvSpPr>
          <p:spPr bwMode="auto">
            <a:xfrm>
              <a:off x="9901235" y="929836"/>
              <a:ext cx="3974908" cy="40249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CA" altLang="en-US" sz="2844">
                <a:solidFill>
                  <a:schemeClr val="bg1"/>
                </a:solidFill>
                <a:latin typeface="Charlotte Book"/>
              </a:endParaRPr>
            </a:p>
          </p:txBody>
        </p:sp>
        <p:grpSp>
          <p:nvGrpSpPr>
            <p:cNvPr id="77862" name="Groupe 3"/>
            <p:cNvGrpSpPr>
              <a:grpSpLocks/>
            </p:cNvGrpSpPr>
            <p:nvPr/>
          </p:nvGrpSpPr>
          <p:grpSpPr bwMode="auto">
            <a:xfrm>
              <a:off x="9850339" y="1034611"/>
              <a:ext cx="4457703" cy="3721100"/>
              <a:chOff x="8185412" y="2500312"/>
              <a:chExt cx="4457703" cy="3721100"/>
            </a:xfrm>
          </p:grpSpPr>
          <p:grpSp>
            <p:nvGrpSpPr>
              <p:cNvPr id="111" name="Group 5"/>
              <p:cNvGrpSpPr>
                <a:grpSpLocks/>
              </p:cNvGrpSpPr>
              <p:nvPr/>
            </p:nvGrpSpPr>
            <p:grpSpPr bwMode="auto">
              <a:xfrm>
                <a:off x="8185412" y="2500312"/>
                <a:ext cx="4457703" cy="3721100"/>
                <a:chOff x="593" y="1016"/>
                <a:chExt cx="2808" cy="2344"/>
              </a:xfrm>
              <a:solidFill>
                <a:schemeClr val="bg1"/>
              </a:solidFill>
            </p:grpSpPr>
            <p:grpSp>
              <p:nvGrpSpPr>
                <p:cNvPr id="112" name="Group 6"/>
                <p:cNvGrpSpPr>
                  <a:grpSpLocks/>
                </p:cNvGrpSpPr>
                <p:nvPr/>
              </p:nvGrpSpPr>
              <p:grpSpPr bwMode="auto">
                <a:xfrm>
                  <a:off x="672" y="1200"/>
                  <a:ext cx="2160" cy="2160"/>
                  <a:chOff x="672" y="1200"/>
                  <a:chExt cx="2160" cy="2160"/>
                </a:xfrm>
                <a:grpFill/>
              </p:grpSpPr>
              <p:sp>
                <p:nvSpPr>
                  <p:cNvPr id="115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68" y="1200"/>
                    <a:ext cx="0" cy="216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>
                      <a:defRPr/>
                    </a:pPr>
                    <a:endParaRPr lang="en-CA" sz="1600">
                      <a:latin typeface="Arial" charset="0"/>
                    </a:endParaRPr>
                  </a:p>
                </p:txBody>
              </p:sp>
              <p:sp>
                <p:nvSpPr>
                  <p:cNvPr id="116" name="Line 8"/>
                  <p:cNvSpPr>
                    <a:spLocks noChangeShapeType="1"/>
                  </p:cNvSpPr>
                  <p:nvPr/>
                </p:nvSpPr>
                <p:spPr bwMode="auto">
                  <a:xfrm rot="5400000" flipV="1">
                    <a:off x="1751" y="2184"/>
                    <a:ext cx="1" cy="216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hangingPunct="1">
                      <a:defRPr/>
                    </a:pPr>
                    <a:endParaRPr lang="en-CA" sz="1600">
                      <a:latin typeface="Arial" charset="0"/>
                    </a:endParaRPr>
                  </a:p>
                </p:txBody>
              </p:sp>
            </p:grpSp>
            <p:sp>
              <p:nvSpPr>
                <p:cNvPr id="11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93" y="1016"/>
                  <a:ext cx="513" cy="172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defRPr/>
                  </a:pPr>
                  <a:r>
                    <a:rPr lang="en-US" sz="978" dirty="0">
                      <a:latin typeface="Arial" charset="0"/>
                    </a:rPr>
                    <a:t>Objective 2</a:t>
                  </a:r>
                </a:p>
              </p:txBody>
            </p:sp>
            <p:sp>
              <p:nvSpPr>
                <p:cNvPr id="11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836" y="3096"/>
                  <a:ext cx="565" cy="25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defRPr/>
                  </a:pPr>
                  <a:r>
                    <a:rPr lang="en-US" sz="978" dirty="0">
                      <a:latin typeface="Arial" charset="0"/>
                    </a:rPr>
                    <a:t>Objective</a:t>
                  </a:r>
                  <a:r>
                    <a:rPr lang="en-US" sz="1778" dirty="0">
                      <a:latin typeface="Arial" charset="0"/>
                    </a:rPr>
                    <a:t> </a:t>
                  </a:r>
                  <a:r>
                    <a:rPr lang="en-US" sz="1067" dirty="0">
                      <a:latin typeface="Arial" charset="0"/>
                    </a:rPr>
                    <a:t>1</a:t>
                  </a:r>
                  <a:endParaRPr lang="en-US" sz="1244" dirty="0">
                    <a:latin typeface="Arial" charset="0"/>
                  </a:endParaRPr>
                </a:p>
              </p:txBody>
            </p:sp>
          </p:grpSp>
          <p:sp>
            <p:nvSpPr>
              <p:cNvPr id="77870" name="Freeform 11"/>
              <p:cNvSpPr>
                <a:spLocks/>
              </p:cNvSpPr>
              <p:nvPr/>
            </p:nvSpPr>
            <p:spPr bwMode="auto">
              <a:xfrm>
                <a:off x="8463224" y="3021012"/>
                <a:ext cx="3048000" cy="3048000"/>
              </a:xfrm>
              <a:custGeom>
                <a:avLst/>
                <a:gdLst>
                  <a:gd name="T0" fmla="*/ 0 w 1920"/>
                  <a:gd name="T1" fmla="*/ 0 h 1920"/>
                  <a:gd name="T2" fmla="*/ 2147483646 w 1920"/>
                  <a:gd name="T3" fmla="*/ 2147483646 h 1920"/>
                  <a:gd name="T4" fmla="*/ 2147483646 w 1920"/>
                  <a:gd name="T5" fmla="*/ 2147483646 h 1920"/>
                  <a:gd name="T6" fmla="*/ 2147483646 w 1920"/>
                  <a:gd name="T7" fmla="*/ 2147483646 h 1920"/>
                  <a:gd name="T8" fmla="*/ 2147483646 w 1920"/>
                  <a:gd name="T9" fmla="*/ 2147483646 h 19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20" h="1920">
                    <a:moveTo>
                      <a:pt x="0" y="0"/>
                    </a:moveTo>
                    <a:cubicBezTo>
                      <a:pt x="144" y="52"/>
                      <a:pt x="288" y="104"/>
                      <a:pt x="384" y="240"/>
                    </a:cubicBezTo>
                    <a:cubicBezTo>
                      <a:pt x="480" y="376"/>
                      <a:pt x="376" y="672"/>
                      <a:pt x="576" y="816"/>
                    </a:cubicBezTo>
                    <a:cubicBezTo>
                      <a:pt x="776" y="960"/>
                      <a:pt x="1360" y="920"/>
                      <a:pt x="1584" y="1104"/>
                    </a:cubicBezTo>
                    <a:cubicBezTo>
                      <a:pt x="1808" y="1288"/>
                      <a:pt x="1864" y="1784"/>
                      <a:pt x="1920" y="1920"/>
                    </a:cubicBez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600"/>
              </a:p>
            </p:txBody>
          </p:sp>
          <p:grpSp>
            <p:nvGrpSpPr>
              <p:cNvPr id="77871" name="Group 12"/>
              <p:cNvGrpSpPr>
                <a:grpSpLocks/>
              </p:cNvGrpSpPr>
              <p:nvPr/>
            </p:nvGrpSpPr>
            <p:grpSpPr bwMode="auto">
              <a:xfrm>
                <a:off x="10825424" y="4646612"/>
                <a:ext cx="152400" cy="152400"/>
                <a:chOff x="3696" y="2624"/>
                <a:chExt cx="96" cy="96"/>
              </a:xfrm>
            </p:grpSpPr>
            <p:sp>
              <p:nvSpPr>
                <p:cNvPr id="77921" name="Oval 13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22" name="Oval 14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2" name="Group 15"/>
              <p:cNvGrpSpPr>
                <a:grpSpLocks/>
              </p:cNvGrpSpPr>
              <p:nvPr/>
            </p:nvGrpSpPr>
            <p:grpSpPr bwMode="auto">
              <a:xfrm>
                <a:off x="9606224" y="4367212"/>
                <a:ext cx="152400" cy="152400"/>
                <a:chOff x="3696" y="2624"/>
                <a:chExt cx="96" cy="96"/>
              </a:xfrm>
            </p:grpSpPr>
            <p:sp>
              <p:nvSpPr>
                <p:cNvPr id="77919" name="Oval 16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20" name="Oval 17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3" name="Group 18"/>
              <p:cNvGrpSpPr>
                <a:grpSpLocks/>
              </p:cNvGrpSpPr>
              <p:nvPr/>
            </p:nvGrpSpPr>
            <p:grpSpPr bwMode="auto">
              <a:xfrm>
                <a:off x="9072824" y="3554412"/>
                <a:ext cx="152400" cy="152400"/>
                <a:chOff x="3696" y="2624"/>
                <a:chExt cx="96" cy="96"/>
              </a:xfrm>
            </p:grpSpPr>
            <p:sp>
              <p:nvSpPr>
                <p:cNvPr id="77917" name="Oval 19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18" name="Oval 20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4" name="Group 21"/>
              <p:cNvGrpSpPr>
                <a:grpSpLocks/>
              </p:cNvGrpSpPr>
              <p:nvPr/>
            </p:nvGrpSpPr>
            <p:grpSpPr bwMode="auto">
              <a:xfrm>
                <a:off x="8768024" y="4468812"/>
                <a:ext cx="152400" cy="152400"/>
                <a:chOff x="960" y="2016"/>
                <a:chExt cx="96" cy="96"/>
              </a:xfrm>
            </p:grpSpPr>
            <p:sp>
              <p:nvSpPr>
                <p:cNvPr id="77915" name="Oval 22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16" name="Oval 23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5" name="Group 24"/>
              <p:cNvGrpSpPr>
                <a:grpSpLocks/>
              </p:cNvGrpSpPr>
              <p:nvPr/>
            </p:nvGrpSpPr>
            <p:grpSpPr bwMode="auto">
              <a:xfrm>
                <a:off x="8898199" y="4697412"/>
                <a:ext cx="152400" cy="152400"/>
                <a:chOff x="960" y="2016"/>
                <a:chExt cx="96" cy="96"/>
              </a:xfrm>
            </p:grpSpPr>
            <p:sp>
              <p:nvSpPr>
                <p:cNvPr id="77913" name="Oval 25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14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6" name="Group 27"/>
              <p:cNvGrpSpPr>
                <a:grpSpLocks/>
              </p:cNvGrpSpPr>
              <p:nvPr/>
            </p:nvGrpSpPr>
            <p:grpSpPr bwMode="auto">
              <a:xfrm>
                <a:off x="9202999" y="4881562"/>
                <a:ext cx="152400" cy="152400"/>
                <a:chOff x="960" y="2016"/>
                <a:chExt cx="96" cy="96"/>
              </a:xfrm>
            </p:grpSpPr>
            <p:sp>
              <p:nvSpPr>
                <p:cNvPr id="77911" name="Oval 28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12" name="Oval 29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7" name="Group 30"/>
              <p:cNvGrpSpPr>
                <a:grpSpLocks/>
              </p:cNvGrpSpPr>
              <p:nvPr/>
            </p:nvGrpSpPr>
            <p:grpSpPr bwMode="auto">
              <a:xfrm>
                <a:off x="9606224" y="5002212"/>
                <a:ext cx="152400" cy="152400"/>
                <a:chOff x="960" y="2016"/>
                <a:chExt cx="96" cy="96"/>
              </a:xfrm>
            </p:grpSpPr>
            <p:sp>
              <p:nvSpPr>
                <p:cNvPr id="77909" name="Oval 31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10" name="Oval 32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8" name="Group 33"/>
              <p:cNvGrpSpPr>
                <a:grpSpLocks/>
              </p:cNvGrpSpPr>
              <p:nvPr/>
            </p:nvGrpSpPr>
            <p:grpSpPr bwMode="auto">
              <a:xfrm>
                <a:off x="9758624" y="5307012"/>
                <a:ext cx="152400" cy="152400"/>
                <a:chOff x="960" y="2016"/>
                <a:chExt cx="96" cy="96"/>
              </a:xfrm>
            </p:grpSpPr>
            <p:sp>
              <p:nvSpPr>
                <p:cNvPr id="77907" name="Oval 34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08" name="Oval 35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79" name="Group 36"/>
              <p:cNvGrpSpPr>
                <a:grpSpLocks/>
              </p:cNvGrpSpPr>
              <p:nvPr/>
            </p:nvGrpSpPr>
            <p:grpSpPr bwMode="auto">
              <a:xfrm>
                <a:off x="9987224" y="5535612"/>
                <a:ext cx="152400" cy="152400"/>
                <a:chOff x="960" y="2016"/>
                <a:chExt cx="96" cy="96"/>
              </a:xfrm>
            </p:grpSpPr>
            <p:sp>
              <p:nvSpPr>
                <p:cNvPr id="77905" name="Oval 37"/>
                <p:cNvSpPr>
                  <a:spLocks noChangeArrowheads="1"/>
                </p:cNvSpPr>
                <p:nvPr/>
              </p:nvSpPr>
              <p:spPr bwMode="auto">
                <a:xfrm>
                  <a:off x="974" y="2036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06" name="Oval 38"/>
                <p:cNvSpPr>
                  <a:spLocks noChangeArrowheads="1"/>
                </p:cNvSpPr>
                <p:nvPr/>
              </p:nvSpPr>
              <p:spPr bwMode="auto">
                <a:xfrm>
                  <a:off x="960" y="2016"/>
                  <a:ext cx="82" cy="7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80" name="Group 39"/>
              <p:cNvGrpSpPr>
                <a:grpSpLocks/>
              </p:cNvGrpSpPr>
              <p:nvPr/>
            </p:nvGrpSpPr>
            <p:grpSpPr bwMode="auto">
              <a:xfrm>
                <a:off x="10190424" y="4481512"/>
                <a:ext cx="152400" cy="152400"/>
                <a:chOff x="3696" y="2624"/>
                <a:chExt cx="96" cy="96"/>
              </a:xfrm>
            </p:grpSpPr>
            <p:sp>
              <p:nvSpPr>
                <p:cNvPr id="77903" name="Oval 40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04" name="Oval 41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81" name="Group 42"/>
              <p:cNvGrpSpPr>
                <a:grpSpLocks/>
              </p:cNvGrpSpPr>
              <p:nvPr/>
            </p:nvGrpSpPr>
            <p:grpSpPr bwMode="auto">
              <a:xfrm>
                <a:off x="11282624" y="5383212"/>
                <a:ext cx="152400" cy="152400"/>
                <a:chOff x="3696" y="2624"/>
                <a:chExt cx="96" cy="96"/>
              </a:xfrm>
            </p:grpSpPr>
            <p:sp>
              <p:nvSpPr>
                <p:cNvPr id="77901" name="Oval 43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02" name="Oval 44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882" name="Group 45"/>
              <p:cNvGrpSpPr>
                <a:grpSpLocks/>
              </p:cNvGrpSpPr>
              <p:nvPr/>
            </p:nvGrpSpPr>
            <p:grpSpPr bwMode="auto">
              <a:xfrm>
                <a:off x="8844224" y="3173412"/>
                <a:ext cx="152400" cy="152400"/>
                <a:chOff x="3696" y="2624"/>
                <a:chExt cx="96" cy="96"/>
              </a:xfrm>
            </p:grpSpPr>
            <p:sp>
              <p:nvSpPr>
                <p:cNvPr id="77899" name="Oval 46"/>
                <p:cNvSpPr>
                  <a:spLocks noChangeArrowheads="1"/>
                </p:cNvSpPr>
                <p:nvPr/>
              </p:nvSpPr>
              <p:spPr bwMode="auto">
                <a:xfrm>
                  <a:off x="3710" y="2644"/>
                  <a:ext cx="82" cy="7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00" name="Oval 47"/>
                <p:cNvSpPr>
                  <a:spLocks noChangeArrowheads="1"/>
                </p:cNvSpPr>
                <p:nvPr/>
              </p:nvSpPr>
              <p:spPr bwMode="auto">
                <a:xfrm>
                  <a:off x="3696" y="2624"/>
                  <a:ext cx="82" cy="76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32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8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5000"/>
                    </a:spcBef>
                    <a:spcAft>
                      <a:spcPct val="15000"/>
                    </a:spcAft>
                    <a:buChar char="•"/>
                    <a:defRPr sz="24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15000"/>
                    </a:spcBef>
                    <a:spcAft>
                      <a:spcPct val="15000"/>
                    </a:spcAft>
                    <a:buChar char="–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15000"/>
                    </a:spcBef>
                    <a:spcAft>
                      <a:spcPct val="15000"/>
                    </a:spcAft>
                    <a:buChar char="»"/>
                    <a:defRPr sz="2000">
                      <a:solidFill>
                        <a:srgbClr val="020C4A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en-CA" altLang="en-US" sz="16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7883" name="Freeform 48"/>
              <p:cNvSpPr>
                <a:spLocks/>
              </p:cNvSpPr>
              <p:nvPr/>
            </p:nvSpPr>
            <p:spPr bwMode="auto">
              <a:xfrm>
                <a:off x="8710874" y="3041650"/>
                <a:ext cx="2855913" cy="2722562"/>
              </a:xfrm>
              <a:custGeom>
                <a:avLst/>
                <a:gdLst>
                  <a:gd name="T0" fmla="*/ 2147483646 w 1799"/>
                  <a:gd name="T1" fmla="*/ 2147483646 h 1715"/>
                  <a:gd name="T2" fmla="*/ 2147483646 w 1799"/>
                  <a:gd name="T3" fmla="*/ 2147483646 h 1715"/>
                  <a:gd name="T4" fmla="*/ 2147483646 w 1799"/>
                  <a:gd name="T5" fmla="*/ 2147483646 h 1715"/>
                  <a:gd name="T6" fmla="*/ 2147483646 w 1799"/>
                  <a:gd name="T7" fmla="*/ 2147483646 h 1715"/>
                  <a:gd name="T8" fmla="*/ 2147483646 w 1799"/>
                  <a:gd name="T9" fmla="*/ 2147483646 h 1715"/>
                  <a:gd name="T10" fmla="*/ 2147483646 w 1799"/>
                  <a:gd name="T11" fmla="*/ 2147483646 h 1715"/>
                  <a:gd name="T12" fmla="*/ 2147483646 w 1799"/>
                  <a:gd name="T13" fmla="*/ 2147483646 h 1715"/>
                  <a:gd name="T14" fmla="*/ 2147483646 w 1799"/>
                  <a:gd name="T15" fmla="*/ 2147483646 h 1715"/>
                  <a:gd name="T16" fmla="*/ 2147483646 w 1799"/>
                  <a:gd name="T17" fmla="*/ 2147483646 h 1715"/>
                  <a:gd name="T18" fmla="*/ 2147483646 w 1799"/>
                  <a:gd name="T19" fmla="*/ 2147483646 h 1715"/>
                  <a:gd name="T20" fmla="*/ 2147483646 w 1799"/>
                  <a:gd name="T21" fmla="*/ 2147483646 h 1715"/>
                  <a:gd name="T22" fmla="*/ 2147483646 w 1799"/>
                  <a:gd name="T23" fmla="*/ 2147483646 h 1715"/>
                  <a:gd name="T24" fmla="*/ 2147483646 w 1799"/>
                  <a:gd name="T25" fmla="*/ 2147483646 h 1715"/>
                  <a:gd name="T26" fmla="*/ 2147483646 w 1799"/>
                  <a:gd name="T27" fmla="*/ 2147483646 h 1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99" h="1715">
                    <a:moveTo>
                      <a:pt x="20" y="67"/>
                    </a:moveTo>
                    <a:cubicBezTo>
                      <a:pt x="0" y="90"/>
                      <a:pt x="9" y="144"/>
                      <a:pt x="36" y="179"/>
                    </a:cubicBezTo>
                    <a:cubicBezTo>
                      <a:pt x="63" y="214"/>
                      <a:pt x="143" y="182"/>
                      <a:pt x="180" y="275"/>
                    </a:cubicBezTo>
                    <a:cubicBezTo>
                      <a:pt x="217" y="368"/>
                      <a:pt x="188" y="619"/>
                      <a:pt x="260" y="739"/>
                    </a:cubicBezTo>
                    <a:cubicBezTo>
                      <a:pt x="332" y="859"/>
                      <a:pt x="457" y="936"/>
                      <a:pt x="612" y="995"/>
                    </a:cubicBezTo>
                    <a:cubicBezTo>
                      <a:pt x="767" y="1054"/>
                      <a:pt x="1044" y="1043"/>
                      <a:pt x="1188" y="1091"/>
                    </a:cubicBezTo>
                    <a:cubicBezTo>
                      <a:pt x="1332" y="1139"/>
                      <a:pt x="1404" y="1187"/>
                      <a:pt x="1476" y="1283"/>
                    </a:cubicBezTo>
                    <a:cubicBezTo>
                      <a:pt x="1548" y="1379"/>
                      <a:pt x="1572" y="1619"/>
                      <a:pt x="1620" y="1667"/>
                    </a:cubicBezTo>
                    <a:cubicBezTo>
                      <a:pt x="1668" y="1715"/>
                      <a:pt x="1799" y="1687"/>
                      <a:pt x="1764" y="1571"/>
                    </a:cubicBezTo>
                    <a:cubicBezTo>
                      <a:pt x="1729" y="1455"/>
                      <a:pt x="1620" y="1107"/>
                      <a:pt x="1412" y="971"/>
                    </a:cubicBezTo>
                    <a:cubicBezTo>
                      <a:pt x="1204" y="835"/>
                      <a:pt x="689" y="863"/>
                      <a:pt x="516" y="755"/>
                    </a:cubicBezTo>
                    <a:cubicBezTo>
                      <a:pt x="343" y="647"/>
                      <a:pt x="432" y="441"/>
                      <a:pt x="372" y="323"/>
                    </a:cubicBezTo>
                    <a:cubicBezTo>
                      <a:pt x="312" y="205"/>
                      <a:pt x="215" y="86"/>
                      <a:pt x="156" y="43"/>
                    </a:cubicBezTo>
                    <a:cubicBezTo>
                      <a:pt x="97" y="0"/>
                      <a:pt x="40" y="44"/>
                      <a:pt x="20" y="6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600"/>
              </a:p>
            </p:txBody>
          </p:sp>
          <p:sp>
            <p:nvSpPr>
              <p:cNvPr id="77884" name="Freeform 49"/>
              <p:cNvSpPr>
                <a:spLocks/>
              </p:cNvSpPr>
              <p:nvPr/>
            </p:nvSpPr>
            <p:spPr bwMode="auto">
              <a:xfrm>
                <a:off x="8658487" y="4348162"/>
                <a:ext cx="1557337" cy="1428750"/>
              </a:xfrm>
              <a:custGeom>
                <a:avLst/>
                <a:gdLst>
                  <a:gd name="T0" fmla="*/ 2147483646 w 981"/>
                  <a:gd name="T1" fmla="*/ 2147483646 h 900"/>
                  <a:gd name="T2" fmla="*/ 2147483646 w 981"/>
                  <a:gd name="T3" fmla="*/ 2147483646 h 900"/>
                  <a:gd name="T4" fmla="*/ 2147483646 w 981"/>
                  <a:gd name="T5" fmla="*/ 2147483646 h 900"/>
                  <a:gd name="T6" fmla="*/ 2147483646 w 981"/>
                  <a:gd name="T7" fmla="*/ 2147483646 h 900"/>
                  <a:gd name="T8" fmla="*/ 2147483646 w 981"/>
                  <a:gd name="T9" fmla="*/ 2147483646 h 900"/>
                  <a:gd name="T10" fmla="*/ 2147483646 w 981"/>
                  <a:gd name="T11" fmla="*/ 2147483646 h 900"/>
                  <a:gd name="T12" fmla="*/ 2147483646 w 981"/>
                  <a:gd name="T13" fmla="*/ 2147483646 h 900"/>
                  <a:gd name="T14" fmla="*/ 2147483646 w 981"/>
                  <a:gd name="T15" fmla="*/ 2147483646 h 900"/>
                  <a:gd name="T16" fmla="*/ 2147483646 w 981"/>
                  <a:gd name="T17" fmla="*/ 2147483646 h 900"/>
                  <a:gd name="T18" fmla="*/ 2147483646 w 981"/>
                  <a:gd name="T19" fmla="*/ 2147483646 h 900"/>
                  <a:gd name="T20" fmla="*/ 2147483646 w 981"/>
                  <a:gd name="T21" fmla="*/ 2147483646 h 900"/>
                  <a:gd name="T22" fmla="*/ 2147483646 w 981"/>
                  <a:gd name="T23" fmla="*/ 2147483646 h 900"/>
                  <a:gd name="T24" fmla="*/ 2147483646 w 981"/>
                  <a:gd name="T25" fmla="*/ 2147483646 h 900"/>
                  <a:gd name="T26" fmla="*/ 2147483646 w 981"/>
                  <a:gd name="T27" fmla="*/ 2147483646 h 9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981" h="900">
                    <a:moveTo>
                      <a:pt x="69" y="28"/>
                    </a:moveTo>
                    <a:cubicBezTo>
                      <a:pt x="45" y="44"/>
                      <a:pt x="0" y="64"/>
                      <a:pt x="21" y="124"/>
                    </a:cubicBezTo>
                    <a:cubicBezTo>
                      <a:pt x="42" y="184"/>
                      <a:pt x="132" y="329"/>
                      <a:pt x="197" y="388"/>
                    </a:cubicBezTo>
                    <a:cubicBezTo>
                      <a:pt x="262" y="447"/>
                      <a:pt x="356" y="468"/>
                      <a:pt x="413" y="476"/>
                    </a:cubicBezTo>
                    <a:cubicBezTo>
                      <a:pt x="470" y="484"/>
                      <a:pt x="486" y="383"/>
                      <a:pt x="541" y="436"/>
                    </a:cubicBezTo>
                    <a:cubicBezTo>
                      <a:pt x="596" y="489"/>
                      <a:pt x="676" y="720"/>
                      <a:pt x="741" y="796"/>
                    </a:cubicBezTo>
                    <a:cubicBezTo>
                      <a:pt x="806" y="872"/>
                      <a:pt x="896" y="900"/>
                      <a:pt x="933" y="892"/>
                    </a:cubicBezTo>
                    <a:cubicBezTo>
                      <a:pt x="970" y="884"/>
                      <a:pt x="981" y="785"/>
                      <a:pt x="965" y="748"/>
                    </a:cubicBezTo>
                    <a:cubicBezTo>
                      <a:pt x="949" y="711"/>
                      <a:pt x="892" y="733"/>
                      <a:pt x="837" y="668"/>
                    </a:cubicBezTo>
                    <a:cubicBezTo>
                      <a:pt x="782" y="603"/>
                      <a:pt x="712" y="417"/>
                      <a:pt x="637" y="356"/>
                    </a:cubicBezTo>
                    <a:cubicBezTo>
                      <a:pt x="562" y="295"/>
                      <a:pt x="449" y="327"/>
                      <a:pt x="389" y="300"/>
                    </a:cubicBezTo>
                    <a:cubicBezTo>
                      <a:pt x="329" y="273"/>
                      <a:pt x="314" y="241"/>
                      <a:pt x="277" y="196"/>
                    </a:cubicBezTo>
                    <a:cubicBezTo>
                      <a:pt x="240" y="151"/>
                      <a:pt x="200" y="56"/>
                      <a:pt x="165" y="28"/>
                    </a:cubicBezTo>
                    <a:cubicBezTo>
                      <a:pt x="130" y="0"/>
                      <a:pt x="93" y="12"/>
                      <a:pt x="69" y="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600"/>
              </a:p>
            </p:txBody>
          </p:sp>
          <p:grpSp>
            <p:nvGrpSpPr>
              <p:cNvPr id="77885" name="Group 50"/>
              <p:cNvGrpSpPr>
                <a:grpSpLocks/>
              </p:cNvGrpSpPr>
              <p:nvPr/>
            </p:nvGrpSpPr>
            <p:grpSpPr bwMode="auto">
              <a:xfrm>
                <a:off x="8479099" y="5123587"/>
                <a:ext cx="882650" cy="747713"/>
                <a:chOff x="870" y="2553"/>
                <a:chExt cx="556" cy="471"/>
              </a:xfrm>
            </p:grpSpPr>
            <p:grpSp>
              <p:nvGrpSpPr>
                <p:cNvPr id="77888" name="Group 51"/>
                <p:cNvGrpSpPr>
                  <a:grpSpLocks/>
                </p:cNvGrpSpPr>
                <p:nvPr/>
              </p:nvGrpSpPr>
              <p:grpSpPr bwMode="auto">
                <a:xfrm>
                  <a:off x="917" y="2648"/>
                  <a:ext cx="418" cy="168"/>
                  <a:chOff x="864" y="2712"/>
                  <a:chExt cx="418" cy="168"/>
                </a:xfrm>
              </p:grpSpPr>
              <p:grpSp>
                <p:nvGrpSpPr>
                  <p:cNvPr id="77890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864" y="2712"/>
                    <a:ext cx="96" cy="90"/>
                    <a:chOff x="960" y="1944"/>
                    <a:chExt cx="96" cy="90"/>
                  </a:xfrm>
                </p:grpSpPr>
                <p:sp>
                  <p:nvSpPr>
                    <p:cNvPr id="77897" name="Oval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4" y="1958"/>
                      <a:ext cx="82" cy="7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898" name="Oval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0" y="1944"/>
                      <a:ext cx="82" cy="7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rgbClr val="FF6600"/>
                        </a:solidFill>
                      </a:endParaRPr>
                    </a:p>
                  </p:txBody>
                </p:sp>
              </p:grpSp>
              <p:grpSp>
                <p:nvGrpSpPr>
                  <p:cNvPr id="77891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1186" y="2784"/>
                    <a:ext cx="96" cy="96"/>
                    <a:chOff x="960" y="2016"/>
                    <a:chExt cx="96" cy="96"/>
                  </a:xfrm>
                </p:grpSpPr>
                <p:sp>
                  <p:nvSpPr>
                    <p:cNvPr id="77895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4" y="2036"/>
                      <a:ext cx="82" cy="7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896" name="Oval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60" y="2016"/>
                      <a:ext cx="82" cy="7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rgbClr val="FF6600"/>
                        </a:solidFill>
                      </a:endParaRPr>
                    </a:p>
                  </p:txBody>
                </p:sp>
              </p:grpSp>
              <p:grpSp>
                <p:nvGrpSpPr>
                  <p:cNvPr id="77892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024" y="2772"/>
                    <a:ext cx="85" cy="91"/>
                    <a:chOff x="1072" y="2100"/>
                    <a:chExt cx="85" cy="91"/>
                  </a:xfrm>
                </p:grpSpPr>
                <p:sp>
                  <p:nvSpPr>
                    <p:cNvPr id="77893" name="Oval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2" y="2115"/>
                      <a:ext cx="82" cy="7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894" name="Oval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5" y="2100"/>
                      <a:ext cx="82" cy="7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32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•"/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–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buChar char="»"/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CA" altLang="en-US" sz="1600">
                        <a:solidFill>
                          <a:srgbClr val="FF660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7889" name="Freeform 70"/>
                <p:cNvSpPr>
                  <a:spLocks/>
                </p:cNvSpPr>
                <p:nvPr/>
              </p:nvSpPr>
              <p:spPr bwMode="auto">
                <a:xfrm>
                  <a:off x="870" y="2553"/>
                  <a:ext cx="556" cy="471"/>
                </a:xfrm>
                <a:custGeom>
                  <a:avLst/>
                  <a:gdLst>
                    <a:gd name="T0" fmla="*/ 243 w 522"/>
                    <a:gd name="T1" fmla="*/ 23 h 471"/>
                    <a:gd name="T2" fmla="*/ 177 w 522"/>
                    <a:gd name="T3" fmla="*/ 23 h 471"/>
                    <a:gd name="T4" fmla="*/ 35 w 522"/>
                    <a:gd name="T5" fmla="*/ 159 h 471"/>
                    <a:gd name="T6" fmla="*/ 45 w 522"/>
                    <a:gd name="T7" fmla="*/ 311 h 471"/>
                    <a:gd name="T8" fmla="*/ 310 w 522"/>
                    <a:gd name="T9" fmla="*/ 455 h 471"/>
                    <a:gd name="T10" fmla="*/ 506 w 522"/>
                    <a:gd name="T11" fmla="*/ 407 h 471"/>
                    <a:gd name="T12" fmla="*/ 572 w 522"/>
                    <a:gd name="T13" fmla="*/ 327 h 471"/>
                    <a:gd name="T14" fmla="*/ 703 w 522"/>
                    <a:gd name="T15" fmla="*/ 263 h 471"/>
                    <a:gd name="T16" fmla="*/ 649 w 522"/>
                    <a:gd name="T17" fmla="*/ 151 h 471"/>
                    <a:gd name="T18" fmla="*/ 495 w 522"/>
                    <a:gd name="T19" fmla="*/ 127 h 471"/>
                    <a:gd name="T20" fmla="*/ 276 w 522"/>
                    <a:gd name="T21" fmla="*/ 239 h 471"/>
                    <a:gd name="T22" fmla="*/ 341 w 522"/>
                    <a:gd name="T23" fmla="*/ 95 h 471"/>
                    <a:gd name="T24" fmla="*/ 243 w 522"/>
                    <a:gd name="T25" fmla="*/ 23 h 47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22" h="471">
                      <a:moveTo>
                        <a:pt x="177" y="23"/>
                      </a:moveTo>
                      <a:cubicBezTo>
                        <a:pt x="153" y="7"/>
                        <a:pt x="154" y="0"/>
                        <a:pt x="129" y="23"/>
                      </a:cubicBezTo>
                      <a:cubicBezTo>
                        <a:pt x="104" y="46"/>
                        <a:pt x="41" y="111"/>
                        <a:pt x="25" y="159"/>
                      </a:cubicBezTo>
                      <a:cubicBezTo>
                        <a:pt x="9" y="207"/>
                        <a:pt x="0" y="262"/>
                        <a:pt x="33" y="311"/>
                      </a:cubicBezTo>
                      <a:cubicBezTo>
                        <a:pt x="66" y="360"/>
                        <a:pt x="169" y="439"/>
                        <a:pt x="225" y="455"/>
                      </a:cubicBezTo>
                      <a:cubicBezTo>
                        <a:pt x="281" y="471"/>
                        <a:pt x="337" y="428"/>
                        <a:pt x="369" y="407"/>
                      </a:cubicBezTo>
                      <a:cubicBezTo>
                        <a:pt x="401" y="386"/>
                        <a:pt x="393" y="351"/>
                        <a:pt x="417" y="327"/>
                      </a:cubicBezTo>
                      <a:cubicBezTo>
                        <a:pt x="441" y="303"/>
                        <a:pt x="504" y="292"/>
                        <a:pt x="513" y="263"/>
                      </a:cubicBezTo>
                      <a:cubicBezTo>
                        <a:pt x="522" y="234"/>
                        <a:pt x="498" y="174"/>
                        <a:pt x="473" y="151"/>
                      </a:cubicBezTo>
                      <a:cubicBezTo>
                        <a:pt x="448" y="128"/>
                        <a:pt x="406" y="112"/>
                        <a:pt x="361" y="127"/>
                      </a:cubicBezTo>
                      <a:cubicBezTo>
                        <a:pt x="316" y="142"/>
                        <a:pt x="220" y="244"/>
                        <a:pt x="201" y="239"/>
                      </a:cubicBezTo>
                      <a:cubicBezTo>
                        <a:pt x="182" y="234"/>
                        <a:pt x="253" y="131"/>
                        <a:pt x="249" y="95"/>
                      </a:cubicBezTo>
                      <a:cubicBezTo>
                        <a:pt x="245" y="59"/>
                        <a:pt x="192" y="38"/>
                        <a:pt x="177" y="2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/>
                </a:p>
              </p:txBody>
            </p:sp>
          </p:grpSp>
          <p:sp>
            <p:nvSpPr>
              <p:cNvPr id="77886" name="Line 71"/>
              <p:cNvSpPr>
                <a:spLocks noChangeShapeType="1"/>
              </p:cNvSpPr>
              <p:nvPr/>
            </p:nvSpPr>
            <p:spPr bwMode="auto">
              <a:xfrm rot="21383884" flipV="1">
                <a:off x="8933680" y="5094450"/>
                <a:ext cx="206292" cy="2790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600"/>
              </a:p>
            </p:txBody>
          </p:sp>
          <p:sp>
            <p:nvSpPr>
              <p:cNvPr id="77887" name="Line 72"/>
              <p:cNvSpPr>
                <a:spLocks noChangeShapeType="1"/>
              </p:cNvSpPr>
              <p:nvPr/>
            </p:nvSpPr>
            <p:spPr bwMode="auto">
              <a:xfrm flipV="1">
                <a:off x="9320474" y="4545012"/>
                <a:ext cx="228600" cy="304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600"/>
              </a:p>
            </p:txBody>
          </p:sp>
        </p:grpSp>
        <p:sp>
          <p:nvSpPr>
            <p:cNvPr id="77863" name="ZoneTexte 181"/>
            <p:cNvSpPr txBox="1">
              <a:spLocks noChangeArrowheads="1"/>
            </p:cNvSpPr>
            <p:nvPr/>
          </p:nvSpPr>
          <p:spPr bwMode="auto">
            <a:xfrm>
              <a:off x="11079063" y="1260572"/>
              <a:ext cx="776288" cy="273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rgbClr val="0000CC"/>
                  </a:solidFill>
                </a:rPr>
                <a:t>Front F1</a:t>
              </a:r>
            </a:p>
          </p:txBody>
        </p:sp>
        <p:sp>
          <p:nvSpPr>
            <p:cNvPr id="77865" name="ZoneTexte 185"/>
            <p:cNvSpPr txBox="1">
              <a:spLocks noChangeArrowheads="1"/>
            </p:cNvSpPr>
            <p:nvPr/>
          </p:nvSpPr>
          <p:spPr bwMode="auto">
            <a:xfrm>
              <a:off x="11894672" y="3497781"/>
              <a:ext cx="776288" cy="27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rgbClr val="00B050"/>
                  </a:solidFill>
                </a:rPr>
                <a:t>Front F2</a:t>
              </a:r>
            </a:p>
          </p:txBody>
        </p:sp>
        <p:cxnSp>
          <p:nvCxnSpPr>
            <p:cNvPr id="77866" name="Connecteur droit avec flèche 186"/>
            <p:cNvCxnSpPr>
              <a:cxnSpLocks noChangeShapeType="1"/>
            </p:cNvCxnSpPr>
            <p:nvPr/>
          </p:nvCxnSpPr>
          <p:spPr bwMode="auto">
            <a:xfrm flipH="1">
              <a:off x="11652152" y="3688911"/>
              <a:ext cx="355599" cy="14201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867" name="ZoneTexte 190"/>
            <p:cNvSpPr txBox="1">
              <a:spLocks noChangeArrowheads="1"/>
            </p:cNvSpPr>
            <p:nvPr/>
          </p:nvSpPr>
          <p:spPr bwMode="auto">
            <a:xfrm>
              <a:off x="10969526" y="4336802"/>
              <a:ext cx="776288" cy="272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5000"/>
                </a:spcBef>
                <a:spcAft>
                  <a:spcPct val="15000"/>
                </a:spcAft>
                <a:buChar char="•"/>
                <a:defRPr sz="3200">
                  <a:solidFill>
                    <a:srgbClr val="020C4A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5000"/>
                </a:spcBef>
                <a:spcAft>
                  <a:spcPct val="15000"/>
                </a:spcAft>
                <a:buChar char="–"/>
                <a:defRPr sz="2800">
                  <a:solidFill>
                    <a:srgbClr val="020C4A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5000"/>
                </a:spcBef>
                <a:spcAft>
                  <a:spcPct val="15000"/>
                </a:spcAft>
                <a:buChar char="•"/>
                <a:defRPr sz="2400">
                  <a:solidFill>
                    <a:srgbClr val="020C4A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15000"/>
                </a:spcBef>
                <a:spcAft>
                  <a:spcPct val="15000"/>
                </a:spcAft>
                <a:buChar char="–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15000"/>
                </a:spcBef>
                <a:spcAft>
                  <a:spcPct val="15000"/>
                </a:spcAft>
                <a:buChar char="»"/>
                <a:defRPr sz="2000">
                  <a:solidFill>
                    <a:srgbClr val="020C4A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CA" altLang="en-US" sz="978">
                  <a:solidFill>
                    <a:schemeClr val="tx1"/>
                  </a:solidFill>
                </a:rPr>
                <a:t>Front F3</a:t>
              </a:r>
            </a:p>
          </p:txBody>
        </p:sp>
        <p:cxnSp>
          <p:nvCxnSpPr>
            <p:cNvPr id="77868" name="Connecteur droit avec flèche 191"/>
            <p:cNvCxnSpPr>
              <a:cxnSpLocks noChangeShapeType="1"/>
              <a:endCxn id="77889" idx="6"/>
            </p:cNvCxnSpPr>
            <p:nvPr/>
          </p:nvCxnSpPr>
          <p:spPr bwMode="auto">
            <a:xfrm flipH="1" flipV="1">
              <a:off x="10849131" y="4176999"/>
              <a:ext cx="229932" cy="20209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3" name="Title 1"/>
          <p:cNvSpPr>
            <a:spLocks noGrp="1"/>
          </p:cNvSpPr>
          <p:nvPr>
            <p:ph type="title"/>
          </p:nvPr>
        </p:nvSpPr>
        <p:spPr>
          <a:xfrm>
            <a:off x="1812192" y="114676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NSGA-II Overview</a:t>
            </a:r>
          </a:p>
        </p:txBody>
      </p:sp>
    </p:spTree>
    <p:extLst>
      <p:ext uri="{BB962C8B-B14F-4D97-AF65-F5344CB8AC3E}">
        <p14:creationId xmlns:p14="http://schemas.microsoft.com/office/powerpoint/2010/main" val="3802278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6" grpId="0"/>
      <p:bldP spid="31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67780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SBSE is so generic…</a:t>
            </a:r>
          </a:p>
        </p:txBody>
      </p:sp>
      <p:sp>
        <p:nvSpPr>
          <p:cNvPr id="5" name="Oval 29"/>
          <p:cNvSpPr>
            <a:spLocks noChangeArrowheads="1"/>
          </p:cNvSpPr>
          <p:nvPr/>
        </p:nvSpPr>
        <p:spPr bwMode="auto">
          <a:xfrm>
            <a:off x="2714625" y="2000250"/>
            <a:ext cx="4929188" cy="41433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86175" y="2484438"/>
            <a:ext cx="2965450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altLang="en-US"/>
              <a:t>Solution representation</a:t>
            </a: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5092700" y="2825750"/>
            <a:ext cx="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51275" y="3438525"/>
            <a:ext cx="2500313" cy="78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Fitness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/>
              <a:t>Function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121150" y="5202238"/>
            <a:ext cx="1944688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Change operator</a:t>
            </a:r>
          </a:p>
        </p:txBody>
      </p:sp>
      <p:sp>
        <p:nvSpPr>
          <p:cNvPr id="11" name="Line 21"/>
          <p:cNvSpPr>
            <a:spLocks noChangeShapeType="1"/>
          </p:cNvSpPr>
          <p:nvPr/>
        </p:nvSpPr>
        <p:spPr bwMode="auto">
          <a:xfrm>
            <a:off x="5065713" y="4222750"/>
            <a:ext cx="0" cy="96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 flipH="1">
            <a:off x="6215063" y="2143125"/>
            <a:ext cx="792162" cy="360363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6429375" y="1428750"/>
            <a:ext cx="2635250" cy="1000125"/>
            <a:chOff x="3470" y="981"/>
            <a:chExt cx="1361" cy="499"/>
          </a:xfrm>
        </p:grpSpPr>
        <p:sp>
          <p:nvSpPr>
            <p:cNvPr id="14" name="AutoShape 25"/>
            <p:cNvSpPr>
              <a:spLocks noChangeArrowheads="1"/>
            </p:cNvSpPr>
            <p:nvPr/>
          </p:nvSpPr>
          <p:spPr bwMode="auto">
            <a:xfrm>
              <a:off x="3470" y="981"/>
              <a:ext cx="1361" cy="499"/>
            </a:xfrm>
            <a:prstGeom prst="irregularSeal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Text Box 27"/>
            <p:cNvSpPr txBox="1">
              <a:spLocks noChangeArrowheads="1"/>
            </p:cNvSpPr>
            <p:nvPr/>
          </p:nvSpPr>
          <p:spPr bwMode="auto">
            <a:xfrm>
              <a:off x="3826" y="1106"/>
              <a:ext cx="86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fr-FR" altLang="en-US" sz="1000" b="1"/>
                <a:t>Software Engineering Problem</a:t>
              </a:r>
            </a:p>
          </p:txBody>
        </p:sp>
      </p:grpSp>
      <p:sp>
        <p:nvSpPr>
          <p:cNvPr id="16" name="Text Box 70"/>
          <p:cNvSpPr txBox="1">
            <a:spLocks noChangeArrowheads="1"/>
          </p:cNvSpPr>
          <p:nvPr/>
        </p:nvSpPr>
        <p:spPr bwMode="auto">
          <a:xfrm>
            <a:off x="5283200" y="2844800"/>
            <a:ext cx="1368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i="1">
                <a:solidFill>
                  <a:srgbClr val="0000FF"/>
                </a:solidFill>
              </a:rPr>
              <a:t>encoding</a:t>
            </a:r>
          </a:p>
        </p:txBody>
      </p:sp>
      <p:sp>
        <p:nvSpPr>
          <p:cNvPr id="17" name="Text Box 72"/>
          <p:cNvSpPr txBox="1">
            <a:spLocks noChangeArrowheads="1"/>
          </p:cNvSpPr>
          <p:nvPr/>
        </p:nvSpPr>
        <p:spPr bwMode="auto">
          <a:xfrm>
            <a:off x="5179219" y="4456979"/>
            <a:ext cx="2508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i="1" dirty="0">
                <a:solidFill>
                  <a:srgbClr val="0000FF"/>
                </a:solidFill>
              </a:rPr>
              <a:t>Function defined to evaluate solutions</a:t>
            </a:r>
          </a:p>
        </p:txBody>
      </p:sp>
      <p:grpSp>
        <p:nvGrpSpPr>
          <p:cNvPr id="18" name="Group 32"/>
          <p:cNvGrpSpPr>
            <a:grpSpLocks/>
          </p:cNvGrpSpPr>
          <p:nvPr/>
        </p:nvGrpSpPr>
        <p:grpSpPr bwMode="auto">
          <a:xfrm>
            <a:off x="642930" y="5572125"/>
            <a:ext cx="2705331" cy="792163"/>
            <a:chOff x="3470" y="981"/>
            <a:chExt cx="1393" cy="499"/>
          </a:xfrm>
        </p:grpSpPr>
        <p:sp>
          <p:nvSpPr>
            <p:cNvPr id="19" name="AutoShape 25"/>
            <p:cNvSpPr>
              <a:spLocks noChangeArrowheads="1"/>
            </p:cNvSpPr>
            <p:nvPr/>
          </p:nvSpPr>
          <p:spPr bwMode="auto">
            <a:xfrm>
              <a:off x="3470" y="981"/>
              <a:ext cx="1361" cy="499"/>
            </a:xfrm>
            <a:prstGeom prst="irregularSeal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3832" y="1145"/>
              <a:ext cx="103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fr-FR" altLang="en-US" sz="1000" b="1" dirty="0" err="1"/>
                <a:t>Search</a:t>
              </a:r>
              <a:r>
                <a:rPr lang="fr-FR" altLang="en-US" sz="1000" b="1" dirty="0"/>
                <a:t> </a:t>
              </a:r>
              <a:r>
                <a:rPr lang="fr-FR" altLang="en-US" sz="1000" b="1" dirty="0" err="1"/>
                <a:t>Problem</a:t>
              </a:r>
              <a:endParaRPr lang="fr-FR" altLang="en-US" sz="1000" b="1" dirty="0"/>
            </a:p>
          </p:txBody>
        </p:sp>
      </p:grpSp>
      <p:sp>
        <p:nvSpPr>
          <p:cNvPr id="21" name="AutoShape 24"/>
          <p:cNvSpPr>
            <a:spLocks noChangeArrowheads="1"/>
          </p:cNvSpPr>
          <p:nvPr/>
        </p:nvSpPr>
        <p:spPr bwMode="auto">
          <a:xfrm flipH="1">
            <a:off x="2916238" y="5426075"/>
            <a:ext cx="792162" cy="360363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ZoneTexte 51"/>
          <p:cNvSpPr txBox="1">
            <a:spLocks noChangeArrowheads="1"/>
          </p:cNvSpPr>
          <p:nvPr/>
        </p:nvSpPr>
        <p:spPr bwMode="auto">
          <a:xfrm>
            <a:off x="357188" y="1714500"/>
            <a:ext cx="2662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>
                <a:solidFill>
                  <a:srgbClr val="FF0000"/>
                </a:solidFill>
              </a:rPr>
              <a:t>S</a:t>
            </a:r>
            <a:r>
              <a:rPr lang="fr-FR" altLang="en-US"/>
              <a:t>oftware </a:t>
            </a:r>
            <a:r>
              <a:rPr lang="fr-FR" altLang="en-US">
                <a:solidFill>
                  <a:srgbClr val="FF0000"/>
                </a:solidFill>
              </a:rPr>
              <a:t>E</a:t>
            </a:r>
            <a:r>
              <a:rPr lang="fr-FR" altLang="en-US"/>
              <a:t>ngineering</a:t>
            </a:r>
          </a:p>
        </p:txBody>
      </p:sp>
      <p:sp>
        <p:nvSpPr>
          <p:cNvPr id="23" name="ZoneTexte 52"/>
          <p:cNvSpPr txBox="1">
            <a:spLocks noChangeArrowheads="1"/>
          </p:cNvSpPr>
          <p:nvPr/>
        </p:nvSpPr>
        <p:spPr bwMode="auto">
          <a:xfrm>
            <a:off x="285750" y="4926013"/>
            <a:ext cx="2976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>
                <a:solidFill>
                  <a:srgbClr val="FF0000"/>
                </a:solidFill>
              </a:rPr>
              <a:t>S</a:t>
            </a:r>
            <a:r>
              <a:rPr lang="fr-FR" altLang="en-US"/>
              <a:t>earch </a:t>
            </a:r>
            <a:r>
              <a:rPr lang="fr-FR" altLang="en-US">
                <a:solidFill>
                  <a:srgbClr val="FF0000"/>
                </a:solidFill>
              </a:rPr>
              <a:t>B</a:t>
            </a:r>
            <a:r>
              <a:rPr lang="fr-FR" altLang="en-US"/>
              <a:t>ased</a:t>
            </a:r>
          </a:p>
          <a:p>
            <a:pPr eaLnBrk="1" hangingPunct="1"/>
            <a:r>
              <a:rPr lang="fr-FR" altLang="en-US">
                <a:solidFill>
                  <a:srgbClr val="FF0000"/>
                </a:solidFill>
              </a:rPr>
              <a:t>S</a:t>
            </a:r>
            <a:r>
              <a:rPr lang="fr-FR" altLang="en-US"/>
              <a:t>oftware </a:t>
            </a:r>
            <a:r>
              <a:rPr lang="fr-FR" altLang="en-US">
                <a:solidFill>
                  <a:srgbClr val="FF0000"/>
                </a:solidFill>
              </a:rPr>
              <a:t>E</a:t>
            </a:r>
            <a:r>
              <a:rPr lang="fr-FR" altLang="en-US"/>
              <a:t>ngineering</a:t>
            </a:r>
          </a:p>
        </p:txBody>
      </p:sp>
      <p:sp>
        <p:nvSpPr>
          <p:cNvPr id="24" name="Flèche vers le bas 37"/>
          <p:cNvSpPr/>
          <p:nvPr/>
        </p:nvSpPr>
        <p:spPr>
          <a:xfrm>
            <a:off x="571500" y="2143125"/>
            <a:ext cx="428625" cy="2714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ZoneTexte 38"/>
          <p:cNvSpPr txBox="1">
            <a:spLocks noChangeArrowheads="1"/>
          </p:cNvSpPr>
          <p:nvPr/>
        </p:nvSpPr>
        <p:spPr bwMode="auto">
          <a:xfrm>
            <a:off x="857250" y="3201988"/>
            <a:ext cx="1736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>
                <a:solidFill>
                  <a:srgbClr val="FFC000"/>
                </a:solidFill>
              </a:rPr>
              <a:t>Optimization </a:t>
            </a:r>
          </a:p>
          <a:p>
            <a:pPr eaLnBrk="1" hangingPunct="1"/>
            <a:r>
              <a:rPr lang="fr-FR" altLang="en-US">
                <a:solidFill>
                  <a:srgbClr val="FFC000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3163228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/>
      <p:bldP spid="17" grpId="0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133">
                <a:solidFill>
                  <a:srgbClr val="224080"/>
                </a:solidFill>
                <a:cs typeface="Arial" panose="020B0604020202020204" pitchFamily="34" charset="0"/>
              </a:rPr>
              <a:t>Individual = Refactoring solution</a:t>
            </a:r>
          </a:p>
          <a:p>
            <a:r>
              <a:rPr lang="en-US" altLang="en-US" sz="2133">
                <a:solidFill>
                  <a:srgbClr val="224080"/>
                </a:solidFill>
                <a:cs typeface="Arial" panose="020B0604020202020204" pitchFamily="34" charset="0"/>
              </a:rPr>
              <a:t>Sequence of  refactoring operations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3619500" y="3647723"/>
          <a:ext cx="1883833" cy="1560687"/>
        </p:xfrm>
        <a:graphic>
          <a:graphicData uri="http://schemas.openxmlformats.org/drawingml/2006/table">
            <a:tbl>
              <a:tblPr/>
              <a:tblGrid>
                <a:gridCol w="5531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06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7556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RO1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moveMethod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RO2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pullUpAttribute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RO3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extractClass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RO4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inlineClass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RO5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extractSuperClass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RO6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inlineMethod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RO7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extractClass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4733"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RO8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50" charset="-128"/>
                        </a:rPr>
                        <a:t>moveMethod 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3" marR="6860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12192" y="114676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Representation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3089548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Evolution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92279" y="1269057"/>
            <a:ext cx="8946485" cy="5087399"/>
          </a:xfrm>
        </p:spPr>
        <p:txBody>
          <a:bodyPr/>
          <a:lstStyle/>
          <a:p>
            <a:pPr>
              <a:defRPr/>
            </a:pPr>
            <a:r>
              <a:rPr lang="en-CA" sz="3000" dirty="0"/>
              <a:t>Software</a:t>
            </a:r>
            <a:r>
              <a:rPr lang="en-CA" sz="2800" dirty="0">
                <a:cs typeface="Arial" pitchFamily="34" charset="0"/>
              </a:rPr>
              <a:t> Evolution activities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sz="2200" dirty="0"/>
              <a:t>Bugs correction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sz="2200" dirty="0"/>
              <a:t>Performance improvement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sz="2200" dirty="0"/>
              <a:t>Environment migration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sz="2200" dirty="0"/>
              <a:t>…</a:t>
            </a:r>
          </a:p>
          <a:p>
            <a:pPr marL="57150" algn="just">
              <a:lnSpc>
                <a:spcPct val="90000"/>
              </a:lnSpc>
              <a:defRPr/>
            </a:pPr>
            <a:r>
              <a:rPr lang="en-CA" sz="3000" dirty="0"/>
              <a:t>Challenges</a:t>
            </a:r>
            <a:r>
              <a:rPr lang="en-CA" sz="2600" dirty="0"/>
              <a:t>:</a:t>
            </a:r>
          </a:p>
          <a:p>
            <a:pPr marL="457200" lvl="1" algn="just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67%</a:t>
            </a:r>
            <a:r>
              <a:rPr lang="en-US" sz="2000" dirty="0"/>
              <a:t> of Software Budget allocated to maintenance </a:t>
            </a:r>
            <a:r>
              <a:rPr lang="en-US" sz="1400" dirty="0"/>
              <a:t>[Bhattacharya 2011]</a:t>
            </a:r>
          </a:p>
          <a:p>
            <a:pPr marL="457200" lvl="1" algn="just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76%</a:t>
            </a:r>
            <a:r>
              <a:rPr lang="en-US" sz="2000" b="1" dirty="0"/>
              <a:t> </a:t>
            </a:r>
            <a:r>
              <a:rPr lang="en-US" sz="2000" dirty="0"/>
              <a:t>of Software Engineers working on maintenance tasks </a:t>
            </a:r>
            <a:r>
              <a:rPr lang="en-US" sz="1400" dirty="0"/>
              <a:t>[Jones 2006]</a:t>
            </a:r>
          </a:p>
          <a:p>
            <a:pPr marL="457200" lvl="1" algn="just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60%</a:t>
            </a:r>
            <a:r>
              <a:rPr lang="en-US" sz="2000" dirty="0"/>
              <a:t> of Developers’ time in understanding existing software </a:t>
            </a:r>
            <a:r>
              <a:rPr lang="en-US" sz="1400" dirty="0" smtClean="0"/>
              <a:t>[Fowler 2002]</a:t>
            </a:r>
            <a:endParaRPr lang="en-US" sz="2000" dirty="0"/>
          </a:p>
          <a:p>
            <a:pPr marL="457200" lvl="1" algn="just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$60 Billion/year</a:t>
            </a:r>
            <a:r>
              <a:rPr lang="en-US" sz="2000" dirty="0"/>
              <a:t> Economic cost of software bugs </a:t>
            </a:r>
            <a:r>
              <a:rPr lang="en-US" sz="1400" dirty="0"/>
              <a:t>[NSIT 2002]</a:t>
            </a:r>
            <a:endParaRPr lang="en-US" sz="3000" dirty="0"/>
          </a:p>
          <a:p>
            <a:pPr algn="just">
              <a:lnSpc>
                <a:spcPct val="90000"/>
              </a:lnSpc>
              <a:defRPr/>
            </a:pPr>
            <a:r>
              <a:rPr lang="en-US" sz="3000" dirty="0"/>
              <a:t>Solution</a:t>
            </a:r>
            <a:r>
              <a:rPr lang="en-US" sz="3400" dirty="0"/>
              <a:t>: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sz="2200" dirty="0"/>
              <a:t>Software Refactoring</a:t>
            </a:r>
          </a:p>
          <a:p>
            <a:pPr lvl="1" algn="just">
              <a:lnSpc>
                <a:spcPct val="90000"/>
              </a:lnSpc>
              <a:defRPr/>
            </a:pP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477E6B-3A60-4C48-BA09-7B42CE3298C2}" type="datetime1">
              <a:rPr lang="en-US" smtClean="0"/>
              <a:t>3/14/2018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29" y="1677563"/>
            <a:ext cx="4694168" cy="18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4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133">
                <a:cs typeface="Arial" panose="020B0604020202020204" pitchFamily="34" charset="0"/>
              </a:rPr>
              <a:t>Specify the controlling parameters</a:t>
            </a:r>
          </a:p>
          <a:p>
            <a:pPr lvl="1"/>
            <a:r>
              <a:rPr lang="en-US" altLang="en-US" sz="1778">
                <a:cs typeface="Arial" panose="020B0604020202020204" pitchFamily="34" charset="0"/>
              </a:rPr>
              <a:t>Random selection for the initial population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1436511" y="3095978"/>
          <a:ext cx="6221590" cy="2216856"/>
        </p:xfrm>
        <a:graphic>
          <a:graphicData uri="http://schemas.openxmlformats.org/drawingml/2006/table">
            <a:tbl>
              <a:tblPr/>
              <a:tblGrid>
                <a:gridCol w="2211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103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456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Refactorings</a:t>
                      </a:r>
                      <a:endParaRPr kumimoji="0" lang="fr-CA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Controlling parameters</a:t>
                      </a:r>
                      <a:endParaRPr kumimoji="0" lang="fr-CA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 method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method)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 field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field)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pull up field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field)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pull up method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method)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300">
                <a:tc>
                  <a:txBody>
                    <a:bodyPr/>
                    <a:lstStyle>
                      <a:lvl1pPr indent="3175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push down field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field)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1300">
                <a:tc>
                  <a:txBody>
                    <a:bodyPr/>
                    <a:lstStyle>
                      <a:lvl1pPr indent="3175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push down method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targetClass, method)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inline class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targetClass)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1300">
                <a:tc>
                  <a:txBody>
                    <a:bodyPr/>
                    <a:lstStyle>
                      <a:lvl1pPr indent="-39688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-396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extract class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63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8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4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 sz="2000"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15000"/>
                        </a:spcBef>
                        <a:spcAft>
                          <a:spcPct val="15000"/>
                        </a:spcAft>
                        <a:defRPr>
                          <a:solidFill>
                            <a:srgbClr val="020C4A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635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ja-JP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(sourceClass, newClass)</a:t>
                      </a:r>
                      <a:endParaRPr kumimoji="0" lang="fr-CA" altLang="ja-JP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47721" y="114676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Representation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74768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940" y="171619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Interactive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Recommendation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514350" y="1386840"/>
            <a:ext cx="9258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5pPr>
            <a:lvl6pPr marL="25146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6pPr>
            <a:lvl7pPr marL="29718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7pPr>
            <a:lvl8pPr marL="34290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8pPr>
            <a:lvl9pPr marL="38862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9pPr>
          </a:lstStyle>
          <a:p>
            <a:pPr marL="0" lvl="0" indent="0" defTabSz="914400">
              <a:buNone/>
            </a:pPr>
            <a:r>
              <a:rPr lang="en-US" sz="2800" kern="0" dirty="0">
                <a:latin typeface="Arial"/>
              </a:rPr>
              <a:t>Interactive recommendation of </a:t>
            </a:r>
            <a:r>
              <a:rPr lang="en-US" sz="2800" kern="0" dirty="0" err="1">
                <a:latin typeface="Arial"/>
              </a:rPr>
              <a:t>refactorings</a:t>
            </a:r>
            <a:endParaRPr lang="en-US" sz="2800" kern="0" dirty="0">
              <a:latin typeface="Arial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2245340"/>
            <a:ext cx="8702040" cy="3661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0400" y="6034775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list of ranked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Refactorings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recommended by DINAR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69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860731" y="60267"/>
            <a:ext cx="6695440" cy="58999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Running example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Pareto Front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23323A-8514-4416-9B9B-46463ACC1B8C}" type="datetime1">
              <a:rPr lang="en-US" smtClean="0"/>
              <a:pPr>
                <a:defRPr/>
              </a:pPr>
              <a:t>3/14/2018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4" y="1974892"/>
            <a:ext cx="4453467" cy="3879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0513" y="1539414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HelveticaNeueLT Std Lt"/>
              </a:rPr>
              <a:t>3 solutions extracted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3013697" y="1877968"/>
            <a:ext cx="1930112" cy="5536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 flipH="1">
            <a:off x="3931071" y="1877968"/>
            <a:ext cx="1012738" cy="13580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</p:cNvCxnSpPr>
          <p:nvPr/>
        </p:nvCxnSpPr>
        <p:spPr>
          <a:xfrm flipH="1">
            <a:off x="4138846" y="1877968"/>
            <a:ext cx="804963" cy="172327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491" y="754694"/>
            <a:ext cx="2426375" cy="116554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556171" y="1354843"/>
            <a:ext cx="592604" cy="278013"/>
          </a:xfrm>
          <a:prstGeom prst="ellipse">
            <a:avLst/>
          </a:prstGeom>
          <a:noFill/>
          <a:ln w="28575">
            <a:solidFill>
              <a:srgbClr val="002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2D5B"/>
              </a:solidFill>
              <a:latin typeface="HelveticaNeueLT Std 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36808" y="2328865"/>
          <a:ext cx="4301956" cy="117386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74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51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68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58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9712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Solution1 fitness scores before normalization (0.198, 3)</a:t>
                      </a:r>
                      <a:endParaRPr lang="en-US" sz="800" b="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ctrl.booking.BookingController</a:t>
                      </a:r>
                      <a:r>
                        <a:rPr lang="en-US" sz="800" dirty="0">
                          <a:effectLst/>
                        </a:rPr>
                        <a:t>::</a:t>
                      </a:r>
                      <a:r>
                        <a:rPr lang="en-US" sz="800" dirty="0" err="1">
                          <a:effectLst/>
                        </a:rPr>
                        <a:t>handleLodgingViewEvent</a:t>
                      </a:r>
                      <a:r>
                        <a:rPr lang="en-US" sz="800" dirty="0">
                          <a:effectLst/>
                        </a:rPr>
                        <a:t>(</a:t>
                      </a:r>
                      <a:r>
                        <a:rPr lang="en-US" sz="800" dirty="0" err="1">
                          <a:effectLst/>
                        </a:rPr>
                        <a:t>java.awt.event.ActionEvent</a:t>
                      </a:r>
                      <a:r>
                        <a:rPr lang="en-US" sz="800" dirty="0">
                          <a:effectLst/>
                        </a:rPr>
                        <a:t>):void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ctrl.booking.LodgingModel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0.4165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Extract Class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ctrl.booking.SelectionModel</a:t>
                      </a:r>
                      <a:r>
                        <a:rPr lang="en-US" sz="800" dirty="0">
                          <a:effectLst/>
                        </a:rPr>
                        <a:t>:: - </a:t>
                      </a:r>
                      <a:r>
                        <a:rPr lang="en-US" sz="800" dirty="0" err="1">
                          <a:effectLst/>
                        </a:rPr>
                        <a:t>flightList</a:t>
                      </a:r>
                      <a:r>
                        <a:rPr lang="en-US" sz="800" dirty="0">
                          <a:effectLst/>
                        </a:rPr>
                        <a:t> + </a:t>
                      </a:r>
                      <a:r>
                        <a:rPr lang="en-US" sz="800" dirty="0" err="1">
                          <a:effectLst/>
                        </a:rPr>
                        <a:t>addFlight</a:t>
                      </a:r>
                      <a:r>
                        <a:rPr lang="en-US" sz="800" dirty="0">
                          <a:effectLst/>
                        </a:rPr>
                        <a:t>():void +</a:t>
                      </a:r>
                      <a:r>
                        <a:rPr lang="en-US" sz="800" dirty="0" err="1">
                          <a:effectLst/>
                        </a:rPr>
                        <a:t>clearFlight</a:t>
                      </a:r>
                      <a:r>
                        <a:rPr lang="en-US" sz="800" dirty="0">
                          <a:effectLst/>
                        </a:rPr>
                        <a:t>():void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ctrl.booking.FlightList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0.2915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ctrl.booking.BookingController::createBookings():void</a:t>
                      </a:r>
                      <a:endParaRPr lang="en-US" sz="80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gui.components.DateEdit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0.0525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9712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Solution1 Rank</a:t>
                      </a:r>
                      <a:endParaRPr lang="en-US" sz="800" b="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</a:rPr>
                        <a:t>0.7605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165" marR="49165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688893" y="3601246"/>
          <a:ext cx="4349871" cy="130429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536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3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91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3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03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Solution2 fitness scores before normalization (0.202, 4)</a:t>
                      </a:r>
                      <a:endParaRPr lang="en-US" sz="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4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ctrl.booking.BookingController::handleLodgingViewEvent(java.awt.event.ActionEvent):void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ctrl.booking.lodgingList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0.4025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4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gui.panels.maintenance.mLodgingsPanel::getStart():java.util.Date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gui.components.LabelCombo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0.4025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6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Inline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ctrl.ModelChangeEvent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ctrl.CoreModel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0.0555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44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Extract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ctrl.booking.SelectionModel:: - travelerList + addTraveler():void +clearTraveler():void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ctrl.booking.TravelerList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0.4165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461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Solution2 Rank</a:t>
                      </a:r>
                      <a:endParaRPr lang="en-US" sz="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</a:rPr>
                        <a:t>1.2770</a:t>
                      </a:r>
                      <a:endParaRPr lang="en-US" sz="800" dirty="0">
                        <a:effectLst/>
                        <a:latin typeface="HelveticaNeueLT Std 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713" marR="49713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688893" y="5123952"/>
          <a:ext cx="4340121" cy="13992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52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9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66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17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068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Solution3 fitness scores before normalization (0.209, 5)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0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Extract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ctrl.booking.SelectionModel:: - flightList + addFlight():void +clearFlight():void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ctrl.booking.FlightList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0.2915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0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ctrl.booking.BookingController::handleLodgingViewEvent(java.awt.event.ActionEvent):void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ctrl.booking.lodgingList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0.4025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40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Extract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ctrl.booking.SelectionModel:: - travelerList + addTraveler():void +clearTraveler():void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ctrl.booking.TravelerList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0.4165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4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Inline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ctrl.ModelChangeEvent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ctrl.CoreView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0.0555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40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Move Method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gui.panels.maintenance.mLodgingsPanel::getStart():java.util.Date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ctrl.CoreModel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0.0025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4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Inline Class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ctrl.ModelChangeEvent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ctrl.Core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0.0025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4359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Solution3 Rank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1.1710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601" marR="49601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364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285368" y="16040"/>
            <a:ext cx="6695440" cy="58999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Running example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01600" y="1153405"/>
            <a:ext cx="8346017" cy="59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280" tIns="40640" rIns="81280" bIns="40640" numCol="1" anchor="ctr" anchorCtr="0" compatLnSpc="1">
            <a:prstTxWarp prst="textNoShape">
              <a:avLst/>
            </a:prstTxWarp>
            <a:normAutofit/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20C4A"/>
                </a:solidFill>
                <a:latin typeface="HelveticaNeueLT Std Lt"/>
              </a:rPr>
              <a:t>Refactoring operation ranking: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03200" y="3135736"/>
          <a:ext cx="8553826" cy="48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4" name="Equation" r:id="rId4" imgW="7429320" imgH="444240" progId="Equation.3">
                  <p:embed/>
                </p:oleObj>
              </mc:Choice>
              <mc:Fallback>
                <p:oleObj name="Equation" r:id="rId4" imgW="7429320" imgH="44424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3135736"/>
                        <a:ext cx="8553826" cy="485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 bwMode="auto">
          <a:xfrm>
            <a:off x="101600" y="2363899"/>
            <a:ext cx="8346017" cy="59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280" tIns="40640" rIns="81280" bIns="4064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endParaRPr lang="en-US" altLang="en-US" sz="2400" dirty="0">
              <a:solidFill>
                <a:srgbClr val="020C4A"/>
              </a:solidFill>
              <a:latin typeface="HelveticaNeueLT Std Lt"/>
            </a:endParaRPr>
          </a:p>
          <a:p>
            <a:r>
              <a:rPr lang="en-US" altLang="en-US" sz="2400" dirty="0">
                <a:solidFill>
                  <a:srgbClr val="020C4A"/>
                </a:solidFill>
                <a:latin typeface="HelveticaNeueLT Std Lt"/>
              </a:rPr>
              <a:t>Dynamic solution ranking: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82495" y="3669544"/>
                <a:ext cx="6725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  <a:latin typeface="HelveticaNeueLT Std 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95" y="3669544"/>
                <a:ext cx="672555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4545" r="-909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608574" y="3656294"/>
                <a:ext cx="6725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  <a:latin typeface="HelveticaNeueLT Std 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4" y="3656294"/>
                <a:ext cx="672555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4545" r="-1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97261" y="4571826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0C4A"/>
                </a:solidFill>
                <a:latin typeface="HelveticaNeueLT Std Lt"/>
              </a:rPr>
              <a:t>Initial rank</a:t>
            </a:r>
          </a:p>
        </p:txBody>
      </p:sp>
      <p:cxnSp>
        <p:nvCxnSpPr>
          <p:cNvPr id="22" name="Straight Arrow Connector 21"/>
          <p:cNvCxnSpPr>
            <a:stCxn id="16" idx="0"/>
          </p:cNvCxnSpPr>
          <p:nvPr/>
        </p:nvCxnSpPr>
        <p:spPr>
          <a:xfrm flipV="1">
            <a:off x="1256870" y="3638886"/>
            <a:ext cx="322482" cy="932940"/>
          </a:xfrm>
          <a:prstGeom prst="straightConnector1">
            <a:avLst/>
          </a:prstGeom>
          <a:ln>
            <a:solidFill>
              <a:srgbClr val="020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40413" y="4571826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0C4A"/>
                </a:solidFill>
                <a:latin typeface="HelveticaNeueLT Std Lt"/>
              </a:rPr>
              <a:t>Dynamic rank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324578" y="3618976"/>
            <a:ext cx="1403693" cy="845157"/>
          </a:xfrm>
          <a:prstGeom prst="straightConnector1">
            <a:avLst/>
          </a:prstGeom>
          <a:ln>
            <a:solidFill>
              <a:srgbClr val="020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840414" y="3638887"/>
            <a:ext cx="484164" cy="798746"/>
          </a:xfrm>
          <a:prstGeom prst="straightConnector1">
            <a:avLst/>
          </a:prstGeom>
          <a:ln>
            <a:solidFill>
              <a:srgbClr val="020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7AE8D7-3C64-4E2F-B013-78484DAFDBFF}" type="datetime1">
              <a:rPr lang="en-US" smtClean="0">
                <a:latin typeface="HelveticaNeueLT Std Lt"/>
              </a:rPr>
              <a:pPr>
                <a:defRPr/>
              </a:pPr>
              <a:t>3/14/2018</a:t>
            </a:fld>
            <a:endParaRPr lang="en-US">
              <a:latin typeface="HelveticaNeueLT Std 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>
                <a:latin typeface="HelveticaNeueLT Std Lt"/>
              </a:rPr>
              <a:pPr>
                <a:defRPr/>
              </a:pPr>
              <a:t>43</a:t>
            </a:fld>
            <a:endParaRPr lang="en-US" dirty="0">
              <a:latin typeface="HelveticaNeueLT Std 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52119" y="3688191"/>
            <a:ext cx="3769338" cy="749442"/>
          </a:xfrm>
          <a:prstGeom prst="straightConnector1">
            <a:avLst/>
          </a:prstGeom>
          <a:ln>
            <a:solidFill>
              <a:srgbClr val="020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8454" y="3656294"/>
                <a:ext cx="8280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∈{0,0.5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  <a:latin typeface="HelveticaNeueLT Std 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54" y="3656294"/>
                <a:ext cx="828047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3676" r="-735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2539367" y="5044573"/>
          <a:ext cx="6303354" cy="1763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05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05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05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0897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Initial Rank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Interaction1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Interaction2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Interaction3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Interaction4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089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Solution1</a:t>
                      </a:r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0.7605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089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Solution2</a:t>
                      </a:r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1.2770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089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Solution3</a:t>
                      </a:r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2.1710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latin typeface="+mn-lt"/>
                      </a:endParaRPr>
                    </a:p>
                  </a:txBody>
                  <a:tcPr marL="64004" marR="64004" marT="32002" marB="32002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3" name="Title 1"/>
          <p:cNvSpPr txBox="1">
            <a:spLocks/>
          </p:cNvSpPr>
          <p:nvPr/>
        </p:nvSpPr>
        <p:spPr bwMode="auto">
          <a:xfrm>
            <a:off x="105618" y="5044573"/>
            <a:ext cx="8346017" cy="59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280" tIns="40640" rIns="81280" bIns="40640" numCol="1" anchor="ctr" anchorCtr="0" compatLnSpc="1">
            <a:prstTxWarp prst="textNoShape">
              <a:avLst/>
            </a:prstTxWarp>
            <a:normAutofit/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20C4A"/>
                </a:solidFill>
                <a:latin typeface="HelveticaNeueLT Std Lt"/>
              </a:rPr>
              <a:t>Initial Ranking: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8491" y="754694"/>
            <a:ext cx="2426375" cy="1165546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7995987" y="1523070"/>
            <a:ext cx="996122" cy="466163"/>
          </a:xfrm>
          <a:prstGeom prst="ellipse">
            <a:avLst/>
          </a:prstGeom>
          <a:noFill/>
          <a:ln w="28575">
            <a:solidFill>
              <a:srgbClr val="002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HelveticaNeueLT Std Lt"/>
            </a:endParaRPr>
          </a:p>
        </p:txBody>
      </p:sp>
      <p:sp>
        <p:nvSpPr>
          <p:cNvPr id="4" name="Rectangle 961"/>
          <p:cNvSpPr>
            <a:spLocks noChangeArrowheads="1"/>
          </p:cNvSpPr>
          <p:nvPr/>
        </p:nvSpPr>
        <p:spPr bwMode="auto">
          <a:xfrm>
            <a:off x="269448" y="150669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468E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87152" y="1636497"/>
          <a:ext cx="3360720" cy="943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5" name="Equation" r:id="rId13" imgW="2971800" imgH="889000" progId="Equation.3">
                  <p:embed/>
                </p:oleObj>
              </mc:Choice>
              <mc:Fallback>
                <p:oleObj name="Equation" r:id="rId13" imgW="2971800" imgH="8890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52" y="1636497"/>
                        <a:ext cx="3360720" cy="943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957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3" name="Content Placeholder 7"/>
          <p:cNvSpPr>
            <a:spLocks noGrp="1"/>
          </p:cNvSpPr>
          <p:nvPr>
            <p:ph idx="1"/>
          </p:nvPr>
        </p:nvSpPr>
        <p:spPr>
          <a:xfrm>
            <a:off x="184732" y="1166208"/>
            <a:ext cx="8854033" cy="1287321"/>
          </a:xfrm>
        </p:spPr>
        <p:txBody>
          <a:bodyPr/>
          <a:lstStyle/>
          <a:p>
            <a:pPr algn="just"/>
            <a:r>
              <a:rPr lang="en-US" altLang="en-US" sz="2400" b="1" dirty="0"/>
              <a:t>Scenario1:</a:t>
            </a:r>
            <a:r>
              <a:rPr lang="en-US" altLang="en-US" sz="2400" dirty="0"/>
              <a:t> Recorded changes for manually fixing code smells (9 classes per system)</a:t>
            </a:r>
          </a:p>
          <a:p>
            <a:pPr algn="just"/>
            <a:r>
              <a:rPr lang="en-US" altLang="en-US" sz="2400" b="1" dirty="0"/>
              <a:t>Scenario2:</a:t>
            </a:r>
            <a:r>
              <a:rPr lang="en-US" altLang="en-US" sz="2400" dirty="0"/>
              <a:t> Cross validation to calculate Manual Correctness</a:t>
            </a:r>
          </a:p>
          <a:p>
            <a:pPr algn="just"/>
            <a:r>
              <a:rPr lang="en-US" altLang="en-US" sz="2400" b="1" dirty="0"/>
              <a:t>Scenario3:</a:t>
            </a:r>
            <a:r>
              <a:rPr lang="en-US" altLang="en-US" sz="2400" dirty="0"/>
              <a:t> Post-study questionnaire</a:t>
            </a:r>
          </a:p>
          <a:p>
            <a:pPr algn="just"/>
            <a:r>
              <a:rPr lang="en-US" altLang="en-US" sz="2400" b="1" dirty="0"/>
              <a:t>Scenario4:</a:t>
            </a:r>
            <a:r>
              <a:rPr lang="en-US" altLang="en-US" sz="2400" dirty="0"/>
              <a:t> 2 bugs to fix</a:t>
            </a:r>
          </a:p>
          <a:p>
            <a:pPr algn="just"/>
            <a:r>
              <a:rPr lang="en-US" altLang="en-US" sz="2400" b="1" dirty="0"/>
              <a:t>Scenario5:</a:t>
            </a:r>
            <a:r>
              <a:rPr lang="en-US" altLang="en-US" sz="2400" dirty="0"/>
              <a:t> 2 features to add</a:t>
            </a:r>
          </a:p>
        </p:txBody>
      </p:sp>
      <p:sp>
        <p:nvSpPr>
          <p:cNvPr id="135174" name="Rectangle 3"/>
          <p:cNvSpPr>
            <a:spLocks noChangeArrowheads="1"/>
          </p:cNvSpPr>
          <p:nvPr/>
        </p:nvSpPr>
        <p:spPr bwMode="auto">
          <a:xfrm>
            <a:off x="1" y="211724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>
              <a:solidFill>
                <a:prstClr val="black"/>
              </a:solidFill>
              <a:latin typeface="HelveticaNeueLT Std Lt"/>
            </a:endParaRPr>
          </a:p>
        </p:txBody>
      </p:sp>
      <p:sp>
        <p:nvSpPr>
          <p:cNvPr id="135175" name="Rectangle 5"/>
          <p:cNvSpPr>
            <a:spLocks noChangeArrowheads="1"/>
          </p:cNvSpPr>
          <p:nvPr/>
        </p:nvSpPr>
        <p:spPr bwMode="auto">
          <a:xfrm>
            <a:off x="1" y="211724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>
              <a:solidFill>
                <a:prstClr val="black"/>
              </a:solidFill>
              <a:latin typeface="HelveticaNeueLT Std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389B0F-CE8A-438C-A94B-5B213E189A13}" type="datetime1">
              <a:rPr lang="en-US" smtClean="0">
                <a:latin typeface="HelveticaNeueLT Std Lt"/>
              </a:rPr>
              <a:pPr>
                <a:defRPr/>
              </a:pPr>
              <a:t>3/14/2018</a:t>
            </a:fld>
            <a:endParaRPr lang="en-US">
              <a:latin typeface="HelveticaNeueLT Std 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>
                <a:latin typeface="HelveticaNeueLT Std Lt"/>
              </a:rPr>
              <a:pPr>
                <a:defRPr/>
              </a:pPr>
              <a:t>44</a:t>
            </a:fld>
            <a:endParaRPr lang="en-US" dirty="0">
              <a:latin typeface="HelveticaNeueLT Std L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343324" y="56420"/>
            <a:ext cx="6695440" cy="5899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b="1" dirty="0">
                <a:ea typeface="+mj-ea"/>
              </a:rPr>
              <a:t>Experiments and Qualitative Evaluation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3923" y="4083115"/>
          <a:ext cx="8655239" cy="263787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82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225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4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5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Subject groups</a:t>
                      </a:r>
                      <a:endParaRPr lang="en-US" sz="1000" b="1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Systems</a:t>
                      </a:r>
                      <a:endParaRPr lang="en-US" sz="1000" b="1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Algorithms / Approaches</a:t>
                      </a:r>
                      <a:endParaRPr lang="en-US" sz="1000" b="1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187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Group A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Xerces-J</a:t>
                      </a:r>
                      <a:endParaRPr lang="en-US" sz="100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Interactive NSGA-II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(Kessentini, et al., 2011)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</a:t>
                      </a:r>
                      <a:r>
                        <a:rPr lang="fr-FR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O’Keeffe</a:t>
                      </a: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2008)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</a:txBody>
                  <a:tcPr marL="65251" marR="65251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(Ouni, et al., 2012)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(Harman, et al., 2007)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JDeodorant </a:t>
                      </a: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Fokaefs</a:t>
                      </a: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2011)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JHotDraw</a:t>
                      </a: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 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JFreeChart</a:t>
                      </a: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 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29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GanttProject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9187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Group B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Apache Ant</a:t>
                      </a:r>
                      <a:endParaRPr lang="en-US" sz="100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Interactive NSGA-II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(Kessentini, et al., 2011)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</a:t>
                      </a:r>
                      <a:r>
                        <a:rPr lang="fr-FR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O’Keeffe</a:t>
                      </a: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2008)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</a:txBody>
                  <a:tcPr marL="65251" marR="65251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(Ouni, et al., 2012)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(Harman, et al., 2007)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JDeodorant (</a:t>
                      </a:r>
                      <a:r>
                        <a:rPr lang="fr-FR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Fokaefs</a:t>
                      </a: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2011)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Rhino</a:t>
                      </a:r>
                      <a:endParaRPr lang="en-US" sz="100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Log4J</a:t>
                      </a:r>
                      <a:endParaRPr lang="en-US" sz="100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7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Nutch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376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Group C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JDI-Ford</a:t>
                      </a:r>
                      <a:endParaRPr lang="en-US" sz="100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 rowSpan="2"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Interactive NSGA-II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</a:t>
                      </a:r>
                      <a:r>
                        <a:rPr lang="fr-FR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O’Keeffe</a:t>
                      </a: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2008),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(Ouni, et al., 2012), 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JDeodorant (</a:t>
                      </a:r>
                      <a:r>
                        <a:rPr lang="fr-FR" sz="1000" dirty="0" err="1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Fokaefs</a:t>
                      </a:r>
                      <a:r>
                        <a:rPr lang="fr-FR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, et al., 2011)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76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2042"/>
                          </a:solidFill>
                          <a:effectLst/>
                          <a:latin typeface="HelveticaNeueLT Std Lt"/>
                        </a:rPr>
                        <a:t>MROI-Ford</a:t>
                      </a:r>
                      <a:endParaRPr lang="en-US" sz="1000" dirty="0">
                        <a:solidFill>
                          <a:srgbClr val="002042"/>
                        </a:solidFill>
                        <a:effectLst/>
                        <a:latin typeface="HelveticaNeueLT Std 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251" marR="65251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679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63" y="2823787"/>
            <a:ext cx="5815601" cy="3495888"/>
          </a:xfrm>
          <a:prstGeom prst="rect">
            <a:avLst/>
          </a:prstGeom>
          <a:noFill/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5173" name="Content Placeholder 7"/>
          <p:cNvSpPr>
            <a:spLocks noGrp="1"/>
          </p:cNvSpPr>
          <p:nvPr>
            <p:ph idx="1"/>
          </p:nvPr>
        </p:nvSpPr>
        <p:spPr>
          <a:xfrm>
            <a:off x="92280" y="1273969"/>
            <a:ext cx="4213804" cy="858596"/>
          </a:xfrm>
        </p:spPr>
        <p:txBody>
          <a:bodyPr/>
          <a:lstStyle/>
          <a:p>
            <a:r>
              <a:rPr lang="en-US" altLang="en-US" sz="2800" dirty="0"/>
              <a:t>Impact on Productivity</a:t>
            </a:r>
          </a:p>
        </p:txBody>
      </p:sp>
      <p:sp>
        <p:nvSpPr>
          <p:cNvPr id="135174" name="Rectangle 3"/>
          <p:cNvSpPr>
            <a:spLocks noChangeArrowheads="1"/>
          </p:cNvSpPr>
          <p:nvPr/>
        </p:nvSpPr>
        <p:spPr bwMode="auto">
          <a:xfrm>
            <a:off x="1" y="211724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>
              <a:solidFill>
                <a:prstClr val="black"/>
              </a:solidFill>
            </a:endParaRPr>
          </a:p>
        </p:txBody>
      </p:sp>
      <p:sp>
        <p:nvSpPr>
          <p:cNvPr id="135175" name="Rectangle 5"/>
          <p:cNvSpPr>
            <a:spLocks noChangeArrowheads="1"/>
          </p:cNvSpPr>
          <p:nvPr/>
        </p:nvSpPr>
        <p:spPr bwMode="auto">
          <a:xfrm>
            <a:off x="1" y="211724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7390" y="1241264"/>
            <a:ext cx="423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b="1" dirty="0">
                <a:solidFill>
                  <a:srgbClr val="002042"/>
                </a:solidFill>
                <a:latin typeface="HelveticaNeueLT Std Lt"/>
              </a:rPr>
              <a:t>RQ</a:t>
            </a:r>
            <a:r>
              <a:rPr lang="en-US" altLang="en-US" dirty="0">
                <a:solidFill>
                  <a:srgbClr val="002042"/>
                </a:solidFill>
                <a:latin typeface="HelveticaNeueLT Std Lt"/>
              </a:rPr>
              <a:t> Can our approach help developers to find useful refactorings quickly?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842E4-AF68-4366-8188-72800A3C911F}" type="datetime1">
              <a:rPr lang="en-US" smtClean="0"/>
              <a:pPr>
                <a:defRPr/>
              </a:pPr>
              <a:t>3/14/2018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69864" y="26834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38808" y="6458903"/>
            <a:ext cx="3304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42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Average Productivity Difference (TP) </a:t>
            </a:r>
            <a:endParaRPr lang="en-US" sz="1400" dirty="0">
              <a:solidFill>
                <a:srgbClr val="002042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981450" y="22084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028825" y="21922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76406" y="2219092"/>
          <a:ext cx="4824213" cy="43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Equation" r:id="rId4" imgW="4533900" imgH="431800" progId="Equation.3">
                  <p:embed/>
                </p:oleObj>
              </mc:Choice>
              <mc:Fallback>
                <p:oleObj name="Equation" r:id="rId4" imgW="45339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06" y="2219092"/>
                        <a:ext cx="4824213" cy="431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5169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189138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Industrial Case Study: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Ford Motor Company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7931" y="1273716"/>
            <a:ext cx="8631382" cy="4621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CA" altLang="en-US" sz="3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n-US" altLang="en-US" sz="2800" b="1" dirty="0">
                <a:cs typeface="Arial" panose="020B0604020202020204" pitchFamily="34" charset="0"/>
              </a:rPr>
              <a:t>8 </a:t>
            </a:r>
            <a:r>
              <a:rPr lang="en-US" altLang="en-US" sz="2800" dirty="0">
                <a:cs typeface="Arial" panose="020B0604020202020204" pitchFamily="34" charset="0"/>
              </a:rPr>
              <a:t>software engineers from Ford evaluated the detected defects on the JDI System</a:t>
            </a:r>
            <a:endParaRPr lang="en-CA" altLang="en-US" sz="18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–"/>
            </a:pPr>
            <a:endParaRPr lang="en-CA" altLang="en-US" sz="2000" dirty="0">
              <a:cs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3703638"/>
          <a:ext cx="85185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3" name="Document" r:id="rId3" imgW="5040450" imgH="769851" progId="Word.Document.12">
                  <p:embed/>
                </p:oleObj>
              </mc:Choice>
              <mc:Fallback>
                <p:oleObj name="Document" r:id="rId3" imgW="5040450" imgH="769851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3703638"/>
                        <a:ext cx="8518525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5288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42"/>
                </a:solidFill>
              </a:rPr>
              <a:t>Sahin</a:t>
            </a:r>
            <a:r>
              <a:rPr lang="en-US" sz="1600" dirty="0">
                <a:solidFill>
                  <a:srgbClr val="002042"/>
                </a:solidFill>
              </a:rPr>
              <a:t> Dilan, </a:t>
            </a:r>
            <a:r>
              <a:rPr lang="en-US" sz="1600" dirty="0" err="1">
                <a:solidFill>
                  <a:srgbClr val="002042"/>
                </a:solidFill>
              </a:rPr>
              <a:t>Marouane</a:t>
            </a:r>
            <a:r>
              <a:rPr lang="en-US" sz="1600" dirty="0">
                <a:solidFill>
                  <a:srgbClr val="002042"/>
                </a:solidFill>
              </a:rPr>
              <a:t> </a:t>
            </a:r>
            <a:r>
              <a:rPr lang="en-US" sz="1600" dirty="0" err="1">
                <a:solidFill>
                  <a:srgbClr val="002042"/>
                </a:solidFill>
              </a:rPr>
              <a:t>Kessentini</a:t>
            </a:r>
            <a:r>
              <a:rPr lang="en-US" sz="1600" dirty="0">
                <a:solidFill>
                  <a:srgbClr val="002042"/>
                </a:solidFill>
              </a:rPr>
              <a:t>, Slim </a:t>
            </a:r>
            <a:r>
              <a:rPr lang="en-US" sz="1600" dirty="0" err="1">
                <a:solidFill>
                  <a:srgbClr val="002042"/>
                </a:solidFill>
              </a:rPr>
              <a:t>Bechikh</a:t>
            </a:r>
            <a:r>
              <a:rPr lang="en-US" sz="1600" dirty="0">
                <a:solidFill>
                  <a:srgbClr val="002042"/>
                </a:solidFill>
              </a:rPr>
              <a:t> and </a:t>
            </a:r>
            <a:r>
              <a:rPr lang="en-US" sz="1600" dirty="0" err="1">
                <a:solidFill>
                  <a:srgbClr val="002042"/>
                </a:solidFill>
              </a:rPr>
              <a:t>Kalyanmoy</a:t>
            </a:r>
            <a:r>
              <a:rPr lang="en-US" sz="1600" dirty="0">
                <a:solidFill>
                  <a:srgbClr val="002042"/>
                </a:solidFill>
              </a:rPr>
              <a:t> Deb. “Code-Smell Detection as a </a:t>
            </a:r>
            <a:r>
              <a:rPr lang="en-US" sz="1600" dirty="0" err="1">
                <a:solidFill>
                  <a:srgbClr val="002042"/>
                </a:solidFill>
              </a:rPr>
              <a:t>Bilevel</a:t>
            </a:r>
            <a:r>
              <a:rPr lang="en-US" sz="1600" dirty="0">
                <a:solidFill>
                  <a:srgbClr val="002042"/>
                </a:solidFill>
              </a:rPr>
              <a:t> Problem." ACM Transactions on Software Engineering and Methodology (TOSEM), Vol 24, no. 1, pp 1-45, ACM,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2042"/>
                </a:solidFill>
              </a:rPr>
              <a:t>Kessentini</a:t>
            </a:r>
            <a:r>
              <a:rPr lang="en-US" sz="1600" dirty="0">
                <a:solidFill>
                  <a:srgbClr val="002042"/>
                </a:solidFill>
              </a:rPr>
              <a:t> </a:t>
            </a:r>
            <a:r>
              <a:rPr lang="en-US" sz="1600" dirty="0" err="1">
                <a:solidFill>
                  <a:srgbClr val="002042"/>
                </a:solidFill>
              </a:rPr>
              <a:t>Wael</a:t>
            </a:r>
            <a:r>
              <a:rPr lang="en-US" sz="1600" dirty="0">
                <a:solidFill>
                  <a:srgbClr val="002042"/>
                </a:solidFill>
              </a:rPr>
              <a:t>, </a:t>
            </a:r>
            <a:r>
              <a:rPr lang="en-US" sz="1600" dirty="0" err="1">
                <a:solidFill>
                  <a:srgbClr val="002042"/>
                </a:solidFill>
              </a:rPr>
              <a:t>Marouane</a:t>
            </a:r>
            <a:r>
              <a:rPr lang="en-US" sz="1600" dirty="0">
                <a:solidFill>
                  <a:srgbClr val="002042"/>
                </a:solidFill>
              </a:rPr>
              <a:t> </a:t>
            </a:r>
            <a:r>
              <a:rPr lang="en-US" sz="1600" dirty="0" err="1">
                <a:solidFill>
                  <a:srgbClr val="002042"/>
                </a:solidFill>
              </a:rPr>
              <a:t>Kessentini</a:t>
            </a:r>
            <a:r>
              <a:rPr lang="en-US" sz="1600" dirty="0">
                <a:solidFill>
                  <a:srgbClr val="002042"/>
                </a:solidFill>
              </a:rPr>
              <a:t>, </a:t>
            </a:r>
            <a:r>
              <a:rPr lang="en-US" sz="1600" dirty="0" err="1">
                <a:solidFill>
                  <a:srgbClr val="002042"/>
                </a:solidFill>
              </a:rPr>
              <a:t>Houari</a:t>
            </a:r>
            <a:r>
              <a:rPr lang="en-US" sz="1600" dirty="0">
                <a:solidFill>
                  <a:srgbClr val="002042"/>
                </a:solidFill>
              </a:rPr>
              <a:t> </a:t>
            </a:r>
            <a:r>
              <a:rPr lang="en-US" sz="1600" dirty="0" err="1">
                <a:solidFill>
                  <a:srgbClr val="002042"/>
                </a:solidFill>
              </a:rPr>
              <a:t>Sahraoui</a:t>
            </a:r>
            <a:r>
              <a:rPr lang="en-US" sz="1600" dirty="0">
                <a:solidFill>
                  <a:srgbClr val="002042"/>
                </a:solidFill>
              </a:rPr>
              <a:t>, Slim </a:t>
            </a:r>
            <a:r>
              <a:rPr lang="en-US" sz="1600" dirty="0" err="1">
                <a:solidFill>
                  <a:srgbClr val="002042"/>
                </a:solidFill>
              </a:rPr>
              <a:t>Bechikh</a:t>
            </a:r>
            <a:r>
              <a:rPr lang="en-US" sz="1600" dirty="0">
                <a:solidFill>
                  <a:srgbClr val="002042"/>
                </a:solidFill>
              </a:rPr>
              <a:t>, and Ali </a:t>
            </a:r>
            <a:r>
              <a:rPr lang="en-US" sz="1600" dirty="0" err="1">
                <a:solidFill>
                  <a:srgbClr val="002042"/>
                </a:solidFill>
              </a:rPr>
              <a:t>Ouni</a:t>
            </a:r>
            <a:r>
              <a:rPr lang="en-US" sz="1600" dirty="0">
                <a:solidFill>
                  <a:srgbClr val="002042"/>
                </a:solidFill>
              </a:rPr>
              <a:t>. “A Cooperative Parallel Search-Based Software Engineering Approach for Code-Smells Detection." IEEE Transactions on Software Engineering (TSE), Vol 40, Issue 9, pp 841-861, IEEE, (2014).</a:t>
            </a:r>
          </a:p>
        </p:txBody>
      </p:sp>
    </p:spTree>
    <p:extLst>
      <p:ext uri="{BB962C8B-B14F-4D97-AF65-F5344CB8AC3E}">
        <p14:creationId xmlns:p14="http://schemas.microsoft.com/office/powerpoint/2010/main" val="2570333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7046" y="61421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Quality Gain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8" y="1515142"/>
            <a:ext cx="7085173" cy="41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4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7046" y="61421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Code Smells Relevance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4" y="1439597"/>
            <a:ext cx="6720777" cy="41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3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07046" y="61421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Usefulness of Code Smells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5" y="1315518"/>
            <a:ext cx="7245927" cy="48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9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1438" y="-62398"/>
            <a:ext cx="6695440" cy="589990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1572269"/>
            <a:r>
              <a:rPr spc="-26" dirty="0"/>
              <a:t>Wh</a:t>
            </a:r>
            <a:r>
              <a:rPr dirty="0"/>
              <a:t>at</a:t>
            </a:r>
            <a:r>
              <a:rPr spc="-4" dirty="0"/>
              <a:t> </a:t>
            </a:r>
            <a:r>
              <a:rPr spc="-9" dirty="0"/>
              <a:t>i</a:t>
            </a:r>
            <a:r>
              <a:rPr dirty="0"/>
              <a:t>s</a:t>
            </a:r>
            <a:r>
              <a:rPr spc="-4" dirty="0"/>
              <a:t> </a:t>
            </a:r>
            <a:r>
              <a:rPr dirty="0"/>
              <a:t>Refac</a:t>
            </a:r>
            <a:r>
              <a:rPr spc="-9" dirty="0"/>
              <a:t>t</a:t>
            </a:r>
            <a:r>
              <a:rPr spc="-22" dirty="0"/>
              <a:t>o</a:t>
            </a:r>
            <a:r>
              <a:rPr dirty="0"/>
              <a:t>r</a:t>
            </a:r>
            <a:r>
              <a:rPr spc="-9" dirty="0"/>
              <a:t>i</a:t>
            </a:r>
            <a:r>
              <a:rPr spc="-22" dirty="0"/>
              <a:t>ng</a:t>
            </a:r>
            <a:r>
              <a:rPr spc="-18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496" y="1550483"/>
            <a:ext cx="5610785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latin typeface="Tahoma"/>
                <a:cs typeface="Tahoma"/>
              </a:rPr>
              <a:t>“</a:t>
            </a:r>
            <a:r>
              <a:rPr sz="1941" b="1" spc="-13" dirty="0">
                <a:latin typeface="Tahoma"/>
                <a:cs typeface="Tahoma"/>
              </a:rPr>
              <a:t>A change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8" dirty="0">
                <a:latin typeface="Tahoma"/>
                <a:cs typeface="Tahoma"/>
              </a:rPr>
              <a:t>ma</a:t>
            </a:r>
            <a:r>
              <a:rPr sz="1941" b="1" dirty="0">
                <a:latin typeface="Tahoma"/>
                <a:cs typeface="Tahoma"/>
              </a:rPr>
              <a:t>d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h</a:t>
            </a:r>
            <a:r>
              <a:rPr sz="1941" b="1" spc="-13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of </a:t>
            </a:r>
            <a:r>
              <a:rPr sz="1941" b="1" spc="-18" dirty="0">
                <a:latin typeface="Tahoma"/>
                <a:cs typeface="Tahoma"/>
              </a:rPr>
              <a:t>s</a:t>
            </a:r>
            <a:r>
              <a:rPr sz="1941" b="1" dirty="0">
                <a:latin typeface="Tahoma"/>
                <a:cs typeface="Tahoma"/>
              </a:rPr>
              <a:t>of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13" dirty="0">
                <a:latin typeface="Tahoma"/>
                <a:cs typeface="Tahoma"/>
              </a:rPr>
              <a:t>are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o </a:t>
            </a:r>
            <a:r>
              <a:rPr sz="1941" b="1" spc="-18" dirty="0">
                <a:latin typeface="Tahoma"/>
                <a:cs typeface="Tahoma"/>
              </a:rPr>
              <a:t>make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9" dirty="0">
                <a:latin typeface="Tahoma"/>
                <a:cs typeface="Tahoma"/>
              </a:rPr>
              <a:t>it</a:t>
            </a:r>
            <a:r>
              <a:rPr sz="1941" b="1" dirty="0">
                <a:latin typeface="Tahoma"/>
                <a:cs typeface="Tahoma"/>
              </a:rPr>
              <a:t> 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 und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nd 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nd 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ch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941" b="1" spc="-18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 </a:t>
            </a:r>
            <a:r>
              <a:rPr sz="1941" b="1" spc="-22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941" b="1" spc="-9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941" b="1" spc="-13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941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it</a:t>
            </a:r>
            <a:r>
              <a:rPr sz="1941" b="1" dirty="0">
                <a:latin typeface="Tahoma"/>
                <a:cs typeface="Tahoma"/>
              </a:rPr>
              <a:t>hou</a:t>
            </a:r>
            <a:r>
              <a:rPr sz="1941" b="1" spc="-9" dirty="0">
                <a:latin typeface="Tahoma"/>
                <a:cs typeface="Tahoma"/>
              </a:rPr>
              <a:t>t</a:t>
            </a:r>
            <a:r>
              <a:rPr sz="1941" b="1" dirty="0">
                <a:latin typeface="Tahoma"/>
                <a:cs typeface="Tahoma"/>
              </a:rPr>
              <a:t> ch</a:t>
            </a:r>
            <a:r>
              <a:rPr sz="1941" b="1" spc="-13" dirty="0">
                <a:latin typeface="Tahoma"/>
                <a:cs typeface="Tahoma"/>
              </a:rPr>
              <a:t>a</a:t>
            </a:r>
            <a:r>
              <a:rPr sz="1941" b="1" dirty="0">
                <a:latin typeface="Tahoma"/>
                <a:cs typeface="Tahoma"/>
              </a:rPr>
              <a:t>ng</a:t>
            </a:r>
            <a:r>
              <a:rPr sz="1941" b="1" spc="-9" dirty="0">
                <a:latin typeface="Tahoma"/>
                <a:cs typeface="Tahoma"/>
              </a:rPr>
              <a:t>i</a:t>
            </a:r>
            <a:r>
              <a:rPr sz="1941" b="1" dirty="0">
                <a:latin typeface="Tahoma"/>
                <a:cs typeface="Tahoma"/>
              </a:rPr>
              <a:t>ng</a:t>
            </a:r>
            <a:endParaRPr sz="1941">
              <a:latin typeface="Tahoma"/>
              <a:cs typeface="Tahoma"/>
            </a:endParaRPr>
          </a:p>
          <a:p>
            <a:pPr marL="11206">
              <a:lnSpc>
                <a:spcPts val="2312"/>
              </a:lnSpc>
            </a:pPr>
            <a:r>
              <a:rPr sz="1941" b="1" spc="-9" dirty="0">
                <a:latin typeface="Tahoma"/>
                <a:cs typeface="Tahoma"/>
              </a:rPr>
              <a:t>its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dirty="0">
                <a:latin typeface="Tahoma"/>
                <a:cs typeface="Tahoma"/>
              </a:rPr>
              <a:t>o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spc="-18" dirty="0">
                <a:latin typeface="Tahoma"/>
                <a:cs typeface="Tahoma"/>
              </a:rPr>
              <a:t>se</a:t>
            </a:r>
            <a:r>
              <a:rPr sz="1941" b="1" spc="-13" dirty="0">
                <a:latin typeface="Tahoma"/>
                <a:cs typeface="Tahoma"/>
              </a:rPr>
              <a:t>rvable</a:t>
            </a:r>
            <a:r>
              <a:rPr sz="1941" b="1" spc="-4" dirty="0">
                <a:latin typeface="Tahoma"/>
                <a:cs typeface="Tahoma"/>
              </a:rPr>
              <a:t> </a:t>
            </a:r>
            <a:r>
              <a:rPr sz="1941" b="1" spc="-13" dirty="0">
                <a:latin typeface="Tahoma"/>
                <a:cs typeface="Tahoma"/>
              </a:rPr>
              <a:t>b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dirty="0">
                <a:latin typeface="Tahoma"/>
                <a:cs typeface="Tahoma"/>
              </a:rPr>
              <a:t>h</a:t>
            </a:r>
            <a:r>
              <a:rPr sz="1941" b="1" spc="-13" dirty="0">
                <a:latin typeface="Tahoma"/>
                <a:cs typeface="Tahoma"/>
              </a:rPr>
              <a:t>avi</a:t>
            </a:r>
            <a:r>
              <a:rPr sz="1941" b="1" dirty="0">
                <a:latin typeface="Tahoma"/>
                <a:cs typeface="Tahoma"/>
              </a:rPr>
              <a:t>ou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” </a:t>
            </a:r>
            <a:r>
              <a:rPr sz="1941" b="1" spc="-13" dirty="0">
                <a:latin typeface="MS PGothic"/>
                <a:cs typeface="MS PGothic"/>
              </a:rPr>
              <a:t>–</a:t>
            </a:r>
            <a:r>
              <a:rPr sz="1941" b="1" spc="-35" dirty="0">
                <a:latin typeface="MS PGothic"/>
                <a:cs typeface="MS PGothic"/>
              </a:rPr>
              <a:t> </a:t>
            </a:r>
            <a:r>
              <a:rPr sz="1941" b="1" dirty="0">
                <a:latin typeface="Tahoma"/>
                <a:cs typeface="Tahoma"/>
              </a:rPr>
              <a:t>M</a:t>
            </a:r>
            <a:r>
              <a:rPr sz="1941" b="1" spc="-9" dirty="0">
                <a:latin typeface="Tahoma"/>
                <a:cs typeface="Tahoma"/>
              </a:rPr>
              <a:t>.</a:t>
            </a:r>
            <a:r>
              <a:rPr sz="1941" b="1" dirty="0">
                <a:latin typeface="Tahoma"/>
                <a:cs typeface="Tahoma"/>
              </a:rPr>
              <a:t> Fo</a:t>
            </a:r>
            <a:r>
              <a:rPr sz="1941" b="1" spc="-22" dirty="0">
                <a:latin typeface="Tahoma"/>
                <a:cs typeface="Tahoma"/>
              </a:rPr>
              <a:t>w</a:t>
            </a:r>
            <a:r>
              <a:rPr sz="1941" b="1" spc="-9" dirty="0">
                <a:latin typeface="Tahoma"/>
                <a:cs typeface="Tahoma"/>
              </a:rPr>
              <a:t>l</a:t>
            </a:r>
            <a:r>
              <a:rPr sz="1941" b="1" spc="-18" dirty="0">
                <a:latin typeface="Tahoma"/>
                <a:cs typeface="Tahoma"/>
              </a:rPr>
              <a:t>e</a:t>
            </a:r>
            <a:r>
              <a:rPr sz="1941" b="1" spc="-9" dirty="0">
                <a:latin typeface="Tahoma"/>
                <a:cs typeface="Tahoma"/>
              </a:rPr>
              <a:t>r</a:t>
            </a:r>
            <a:r>
              <a:rPr sz="1941" b="1" dirty="0">
                <a:latin typeface="Tahoma"/>
                <a:cs typeface="Tahoma"/>
              </a:rPr>
              <a:t> [</a:t>
            </a:r>
            <a:r>
              <a:rPr sz="1941" b="1" spc="-13" dirty="0">
                <a:latin typeface="Tahoma"/>
                <a:cs typeface="Tahoma"/>
              </a:rPr>
              <a:t>1999</a:t>
            </a:r>
            <a:r>
              <a:rPr sz="1941" b="1" dirty="0">
                <a:latin typeface="Tahoma"/>
                <a:cs typeface="Tahoma"/>
              </a:rPr>
              <a:t>]</a:t>
            </a:r>
            <a:endParaRPr sz="1941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7658" y="1277472"/>
            <a:ext cx="1651803" cy="2084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42109" y="2756648"/>
            <a:ext cx="1479176" cy="2017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645404" y="2756647"/>
            <a:ext cx="1519867" cy="2017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043461" y="4215652"/>
            <a:ext cx="3361763" cy="20058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236430" y="5532388"/>
            <a:ext cx="728382" cy="728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973990" y="5102020"/>
            <a:ext cx="403187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spc="-159" dirty="0">
                <a:latin typeface="Arial"/>
                <a:cs typeface="Arial"/>
              </a:rPr>
              <a:t>T</a:t>
            </a:r>
            <a:r>
              <a:rPr sz="1941" b="1" spc="-9" dirty="0">
                <a:latin typeface="Arial"/>
                <a:cs typeface="Arial"/>
              </a:rPr>
              <a:t>op-l</a:t>
            </a:r>
            <a:r>
              <a:rPr sz="1941" b="1" dirty="0">
                <a:latin typeface="Arial"/>
                <a:cs typeface="Arial"/>
              </a:rPr>
              <a:t>eve</a:t>
            </a:r>
            <a:r>
              <a:rPr sz="1941" b="1" spc="-9" dirty="0">
                <a:latin typeface="Arial"/>
                <a:cs typeface="Arial"/>
              </a:rPr>
              <a:t>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me</a:t>
            </a:r>
            <a:r>
              <a:rPr sz="1941" b="1" spc="-13" dirty="0">
                <a:latin typeface="Arial"/>
                <a:cs typeface="Arial"/>
              </a:rPr>
              <a:t>nu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a</a:t>
            </a:r>
            <a:r>
              <a:rPr sz="1941" b="1" spc="-9" dirty="0">
                <a:latin typeface="Arial"/>
                <a:cs typeface="Arial"/>
              </a:rPr>
              <a:t>ll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dirty="0">
                <a:latin typeface="Arial"/>
                <a:cs typeface="Arial"/>
              </a:rPr>
              <a:t>m</a:t>
            </a:r>
            <a:r>
              <a:rPr sz="1941" b="1" spc="-13" dirty="0">
                <a:latin typeface="Arial"/>
                <a:cs typeface="Arial"/>
              </a:rPr>
              <a:t>od</a:t>
            </a:r>
            <a:r>
              <a:rPr sz="1941" b="1" dirty="0">
                <a:latin typeface="Arial"/>
                <a:cs typeface="Arial"/>
              </a:rPr>
              <a:t>er</a:t>
            </a:r>
            <a:r>
              <a:rPr sz="1941" b="1" spc="-13" dirty="0">
                <a:latin typeface="Arial"/>
                <a:cs typeface="Arial"/>
              </a:rPr>
              <a:t>n</a:t>
            </a:r>
            <a:r>
              <a:rPr sz="1941" b="1" spc="-4" dirty="0">
                <a:latin typeface="Arial"/>
                <a:cs typeface="Arial"/>
              </a:rPr>
              <a:t> </a:t>
            </a:r>
            <a:r>
              <a:rPr sz="1941" b="1" spc="-9" dirty="0">
                <a:latin typeface="Arial"/>
                <a:cs typeface="Arial"/>
              </a:rPr>
              <a:t>I</a:t>
            </a:r>
            <a:r>
              <a:rPr sz="1941" b="1" dirty="0">
                <a:latin typeface="Arial"/>
                <a:cs typeface="Arial"/>
              </a:rPr>
              <a:t>DEs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1299" y="5940818"/>
            <a:ext cx="97490" cy="162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059" dirty="0">
                <a:solidFill>
                  <a:srgbClr val="898989"/>
                </a:solidFill>
                <a:latin typeface="Arial"/>
                <a:cs typeface="Arial"/>
              </a:rPr>
              <a:t>2</a:t>
            </a:r>
            <a:endParaRPr sz="105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7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940" y="73645"/>
            <a:ext cx="6695440" cy="5899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Results: Feed-back from Developers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84733" y="1335744"/>
            <a:ext cx="9258300" cy="559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5pPr>
            <a:lvl6pPr marL="25146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6pPr>
            <a:lvl7pPr marL="29718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7pPr>
            <a:lvl8pPr marL="34290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8pPr>
            <a:lvl9pPr marL="3886200" indent="-228600" algn="l" rtl="0" fontAlgn="base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+mn-lt"/>
              </a:defRPr>
            </a:lvl9pPr>
          </a:lstStyle>
          <a:p>
            <a:pPr indent="-285750" defTabSz="914400">
              <a:buFontTx/>
              <a:buChar char="–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The participants agreed that</a:t>
            </a:r>
          </a:p>
          <a:p>
            <a:pPr lvl="1" indent="-228600" defTabSz="914400">
              <a:buFontTx/>
              <a:buChar char="•"/>
            </a:pPr>
            <a:r>
              <a:rPr lang="en-IN" sz="2000" kern="0" dirty="0">
                <a:latin typeface="Arial"/>
              </a:rPr>
              <a:t>t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he interactive dynamic refactoring recommendations are a desirable feature in IDEs</a:t>
            </a:r>
          </a:p>
          <a:p>
            <a:pPr lvl="1" indent="-228600" defTabSz="914400">
              <a:buFontTx/>
              <a:buChar char="•"/>
            </a:pPr>
            <a:r>
              <a:rPr lang="en-IN" sz="2000" kern="0" dirty="0">
                <a:latin typeface="Arial"/>
              </a:rPr>
              <a:t>t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he interactive manner of recommending 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refactorings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 by our tool is a useful and flexible way to refactor systems comparing to fully-automated or manual 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refactorings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20C4A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–"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20C4A"/>
              </a:solidFill>
              <a:effectLst/>
              <a:uLnTx/>
              <a:uFillTx/>
              <a:latin typeface="Arial"/>
            </a:endParaRPr>
          </a:p>
          <a:p>
            <a:pPr indent="-285750" defTabSz="914400">
              <a:buFontTx/>
              <a:buChar char="–"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The participants found the tool helpful</a:t>
            </a:r>
          </a:p>
          <a:p>
            <a:pPr lvl="1" indent="-228600" defTabSz="914400">
              <a:buFontTx/>
              <a:buChar char="•"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for both 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floss refactoring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 and 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root canal refactoring</a:t>
            </a:r>
          </a:p>
          <a:p>
            <a:pPr lvl="1" indent="-228600" defTabSz="914400">
              <a:buFontTx/>
              <a:buChar char="•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to modify the source code (to add new functionality) while doing refactoring </a:t>
            </a:r>
          </a:p>
          <a:p>
            <a:pPr lvl="1" indent="-228600" defTabSz="914400">
              <a:buFontTx/>
              <a:buChar char="•"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to take the advantages of using multi-objective optimization for software refactoring without the explicit exploration of the set of non-dominated</a:t>
            </a:r>
            <a:r>
              <a:rPr kumimoji="0" lang="en-IN" sz="2000" b="0" i="0" u="none" strike="noStrike" kern="0" cap="none" spc="0" normalizeH="0" noProof="0" dirty="0">
                <a:ln>
                  <a:noFill/>
                </a:ln>
                <a:solidFill>
                  <a:srgbClr val="020C4A"/>
                </a:solidFill>
                <a:effectLst/>
                <a:uLnTx/>
                <a:uFillTx/>
                <a:latin typeface="Arial"/>
              </a:rPr>
              <a:t> solutions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rgbClr val="020C4A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–"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887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 smtClean="0"/>
          </a:p>
          <a:p>
            <a:pPr marL="0" indent="0" algn="ctr">
              <a:buNone/>
            </a:pPr>
            <a:r>
              <a:rPr lang="en-US" sz="7200" dirty="0" smtClean="0"/>
              <a:t>Java Refactoring Tool Demo !</a:t>
            </a:r>
            <a:endParaRPr lang="en-US" sz="7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32" y="1441366"/>
            <a:ext cx="3862408" cy="1947588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5400000">
            <a:off x="4196023" y="3383942"/>
            <a:ext cx="456956" cy="27336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50" y="3590393"/>
            <a:ext cx="1919543" cy="2649804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rot="16200000">
            <a:off x="1754618" y="3155463"/>
            <a:ext cx="293129" cy="27336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93" y="1424552"/>
            <a:ext cx="492480" cy="6919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60" y="1560019"/>
            <a:ext cx="492480" cy="6919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7" y="1695486"/>
            <a:ext cx="492480" cy="691914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20211438">
            <a:off x="4954429" y="1988084"/>
            <a:ext cx="838166" cy="27336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5710600" y="2386076"/>
            <a:ext cx="974947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44" dirty="0"/>
              <a:t>Source Code</a:t>
            </a:r>
            <a:endParaRPr lang="zh-CN" altLang="en-US" sz="1244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261" y="3879307"/>
            <a:ext cx="492480" cy="6919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66157" y="4596488"/>
            <a:ext cx="1716688" cy="47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44" dirty="0"/>
              <a:t>Web Service Description</a:t>
            </a:r>
          </a:p>
          <a:p>
            <a:pPr algn="ctr"/>
            <a:r>
              <a:rPr lang="en-US" altLang="zh-CN" sz="1244" dirty="0"/>
              <a:t>(e.g. WSDL) </a:t>
            </a:r>
            <a:endParaRPr lang="zh-CN" altLang="en-US" sz="1244" dirty="0"/>
          </a:p>
        </p:txBody>
      </p:sp>
      <p:sp>
        <p:nvSpPr>
          <p:cNvPr id="22" name="右箭头 21"/>
          <p:cNvSpPr/>
          <p:nvPr/>
        </p:nvSpPr>
        <p:spPr>
          <a:xfrm rot="10800000">
            <a:off x="3523540" y="4136130"/>
            <a:ext cx="501119" cy="27336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圆角矩形 22"/>
          <p:cNvSpPr/>
          <p:nvPr/>
        </p:nvSpPr>
        <p:spPr>
          <a:xfrm>
            <a:off x="5635839" y="3355655"/>
            <a:ext cx="2690708" cy="888873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 of  Service (QoS)</a:t>
            </a:r>
            <a:endParaRPr lang="zh-CN" altLang="en-US" sz="1600" dirty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右箭头 34"/>
          <p:cNvSpPr/>
          <p:nvPr/>
        </p:nvSpPr>
        <p:spPr>
          <a:xfrm rot="16200000">
            <a:off x="5977246" y="2765936"/>
            <a:ext cx="485924" cy="273366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22507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722507"/>
              <a:t>52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3252685">
            <a:off x="5067752" y="2991416"/>
            <a:ext cx="517029" cy="273366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5" name="右箭头 24"/>
          <p:cNvSpPr/>
          <p:nvPr/>
        </p:nvSpPr>
        <p:spPr>
          <a:xfrm rot="9819593">
            <a:off x="4851935" y="3861876"/>
            <a:ext cx="538019" cy="273366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25166" y="71294"/>
            <a:ext cx="8960360" cy="5244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 sz="3600" dirty="0">
                <a:latin typeface="+mj-lt"/>
              </a:rPr>
              <a:t>Web Service Quality</a:t>
            </a:r>
          </a:p>
        </p:txBody>
      </p:sp>
    </p:spTree>
    <p:extLst>
      <p:ext uri="{BB962C8B-B14F-4D97-AF65-F5344CB8AC3E}">
        <p14:creationId xmlns:p14="http://schemas.microsoft.com/office/powerpoint/2010/main" val="1612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9935" y="115388"/>
            <a:ext cx="8218488" cy="1143000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State-of-the 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15761"/>
            <a:ext cx="8458200" cy="5172422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Manual</a:t>
            </a:r>
            <a:r>
              <a:rPr lang="fr-CA" sz="2400" dirty="0">
                <a:latin typeface="Arial" pitchFamily="34" charset="0"/>
              </a:rPr>
              <a:t> </a:t>
            </a:r>
            <a:r>
              <a:rPr lang="en-US" sz="2400" dirty="0">
                <a:latin typeface="Arial" pitchFamily="34" charset="0"/>
              </a:rPr>
              <a:t>approaches/guidelines</a:t>
            </a:r>
            <a:endParaRPr lang="en-US" sz="2400" dirty="0"/>
          </a:p>
          <a:p>
            <a:pPr lvl="1"/>
            <a:r>
              <a:rPr lang="en-US" sz="2000" dirty="0"/>
              <a:t>Service </a:t>
            </a:r>
            <a:r>
              <a:rPr lang="en-US" sz="2000" dirty="0" err="1"/>
              <a:t>antipatterns</a:t>
            </a:r>
            <a:r>
              <a:rPr lang="en-US" sz="2000" dirty="0"/>
              <a:t> definition (</a:t>
            </a:r>
            <a:r>
              <a:rPr lang="en-US" sz="1600" dirty="0" err="1">
                <a:solidFill>
                  <a:srgbClr val="0000FF"/>
                </a:solidFill>
              </a:rPr>
              <a:t>Dudney</a:t>
            </a:r>
            <a:r>
              <a:rPr lang="en-US" sz="1600" dirty="0">
                <a:solidFill>
                  <a:srgbClr val="0000FF"/>
                </a:solidFill>
              </a:rPr>
              <a:t> et al., 2003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Král</a:t>
            </a:r>
            <a:r>
              <a:rPr lang="en-US" sz="1600" dirty="0">
                <a:solidFill>
                  <a:srgbClr val="0000FF"/>
                </a:solidFill>
              </a:rPr>
              <a:t> et al, 2009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rgbClr val="0000FF"/>
                </a:solidFill>
              </a:rPr>
              <a:t>Rotem</a:t>
            </a:r>
            <a:r>
              <a:rPr lang="en-US" sz="1600" dirty="0">
                <a:solidFill>
                  <a:srgbClr val="0000FF"/>
                </a:solidFill>
              </a:rPr>
              <a:t>-Gal-Oz et al., 2012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endParaRPr lang="en-US" sz="2400" dirty="0">
              <a:latin typeface="Arial" pitchFamily="34" charset="0"/>
            </a:endParaRPr>
          </a:p>
          <a:p>
            <a:endParaRPr lang="en-US" sz="2400" dirty="0">
              <a:latin typeface="Arial" pitchFamily="34" charset="0"/>
            </a:endParaRPr>
          </a:p>
          <a:p>
            <a:endParaRPr lang="en-US" sz="2400" dirty="0">
              <a:latin typeface="Arial" pitchFamily="34" charset="0"/>
            </a:endParaRPr>
          </a:p>
          <a:p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Symptoms-based</a:t>
            </a:r>
            <a:r>
              <a:rPr lang="fr-FR" sz="2400" dirty="0">
                <a:latin typeface="Arial" pitchFamily="34" charset="0"/>
              </a:rPr>
              <a:t> </a:t>
            </a:r>
            <a:r>
              <a:rPr lang="en-US" sz="2400" dirty="0"/>
              <a:t>approaches</a:t>
            </a:r>
          </a:p>
          <a:p>
            <a:pPr lvl="1"/>
            <a:r>
              <a:rPr lang="en-US" sz="2000" dirty="0"/>
              <a:t>Detection rules (</a:t>
            </a:r>
            <a:r>
              <a:rPr lang="en-US" sz="1600" dirty="0" err="1">
                <a:solidFill>
                  <a:srgbClr val="0000FF"/>
                </a:solidFill>
              </a:rPr>
              <a:t>Moha</a:t>
            </a:r>
            <a:r>
              <a:rPr lang="en-US" sz="1600" dirty="0">
                <a:solidFill>
                  <a:srgbClr val="0000FF"/>
                </a:solidFill>
              </a:rPr>
              <a:t> et al., 2012, Palma et al., 2014</a:t>
            </a:r>
            <a:r>
              <a:rPr lang="en-US" sz="2000" dirty="0"/>
              <a:t>)</a:t>
            </a:r>
          </a:p>
          <a:p>
            <a:pPr lvl="2"/>
            <a:r>
              <a:rPr lang="en-US" sz="1800" dirty="0"/>
              <a:t>Translate antipattern symptoms into detection rules</a:t>
            </a:r>
          </a:p>
          <a:p>
            <a:pPr lvl="2"/>
            <a:r>
              <a:rPr lang="en-US" sz="1800" dirty="0"/>
              <a:t>Combination metrics/threshold value</a:t>
            </a:r>
            <a:endParaRPr lang="en-US" sz="2000" dirty="0"/>
          </a:p>
        </p:txBody>
      </p:sp>
      <p:sp>
        <p:nvSpPr>
          <p:cNvPr id="4" name="Espace réservé du numéro de diapositive 3"/>
          <p:cNvSpPr txBox="1">
            <a:spLocks/>
          </p:cNvSpPr>
          <p:nvPr/>
        </p:nvSpPr>
        <p:spPr>
          <a:xfrm>
            <a:off x="7597775" y="6308727"/>
            <a:ext cx="1150938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5033E9-932D-4E41-95C3-341F9A6DAE17}" type="slidenum">
              <a:rPr lang="en-US" altLang="ja-JP" smtClean="0">
                <a:solidFill>
                  <a:srgbClr val="000000"/>
                </a:solidFill>
              </a:rPr>
              <a:pPr/>
              <a:t>53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10" y="2664307"/>
            <a:ext cx="1542074" cy="19197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6" y="2664307"/>
            <a:ext cx="1618105" cy="19629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31" y="2664307"/>
            <a:ext cx="1506124" cy="19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B5EC89-91C9-401B-A294-A1818710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36" y="120986"/>
            <a:ext cx="6695440" cy="589990"/>
          </a:xfrm>
        </p:spPr>
        <p:txBody>
          <a:bodyPr/>
          <a:lstStyle/>
          <a:p>
            <a:r>
              <a:rPr lang="en-US" sz="3200" dirty="0"/>
              <a:t>Our Recent Services Design </a:t>
            </a:r>
            <a:br>
              <a:rPr lang="en-US" sz="3200" dirty="0"/>
            </a:br>
            <a:r>
              <a:rPr lang="en-US" sz="3200" dirty="0"/>
              <a:t>Contributions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D71A07-3909-4FF4-B2BA-A5094C3C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F13591-DDCB-45E3-9588-BBDFF185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文本框 179">
            <a:extLst>
              <a:ext uri="{FF2B5EF4-FFF2-40B4-BE49-F238E27FC236}">
                <a16:creationId xmlns:a16="http://schemas.microsoft.com/office/drawing/2014/main" xmlns="" id="{BE5703F5-AB54-47F2-985C-2A2529603417}"/>
              </a:ext>
            </a:extLst>
          </p:cNvPr>
          <p:cNvSpPr txBox="1"/>
          <p:nvPr/>
        </p:nvSpPr>
        <p:spPr>
          <a:xfrm rot="1891502">
            <a:off x="1724793" y="444916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63A9"/>
                </a:solidFill>
              </a:rPr>
              <a:t>Automated</a:t>
            </a:r>
          </a:p>
          <a:p>
            <a:pPr algn="ctr"/>
            <a:r>
              <a:rPr lang="en-US" sz="900" dirty="0">
                <a:solidFill>
                  <a:srgbClr val="0063A9"/>
                </a:solidFill>
              </a:rPr>
              <a:t>Defect Detection</a:t>
            </a:r>
          </a:p>
        </p:txBody>
      </p:sp>
      <p:grpSp>
        <p:nvGrpSpPr>
          <p:cNvPr id="7" name="组合 233">
            <a:extLst>
              <a:ext uri="{FF2B5EF4-FFF2-40B4-BE49-F238E27FC236}">
                <a16:creationId xmlns:a16="http://schemas.microsoft.com/office/drawing/2014/main" xmlns="" id="{A13F676B-6F8F-488D-B79E-015F88794DA0}"/>
              </a:ext>
            </a:extLst>
          </p:cNvPr>
          <p:cNvGrpSpPr/>
          <p:nvPr/>
        </p:nvGrpSpPr>
        <p:grpSpPr>
          <a:xfrm>
            <a:off x="2804498" y="5801758"/>
            <a:ext cx="3301291" cy="562870"/>
            <a:chOff x="2856313" y="5000861"/>
            <a:chExt cx="3301291" cy="562870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xmlns="" id="{7AAEF53C-FEC1-438A-9B85-FE7D8DBF373E}"/>
                </a:ext>
              </a:extLst>
            </p:cNvPr>
            <p:cNvGrpSpPr/>
            <p:nvPr/>
          </p:nvGrpSpPr>
          <p:grpSpPr>
            <a:xfrm>
              <a:off x="2856313" y="5000861"/>
              <a:ext cx="1112973" cy="562775"/>
              <a:chOff x="760898" y="3564219"/>
              <a:chExt cx="1112973" cy="562775"/>
            </a:xfrm>
          </p:grpSpPr>
          <p:grpSp>
            <p:nvGrpSpPr>
              <p:cNvPr id="19" name="组合 40">
                <a:extLst>
                  <a:ext uri="{FF2B5EF4-FFF2-40B4-BE49-F238E27FC236}">
                    <a16:creationId xmlns:a16="http://schemas.microsoft.com/office/drawing/2014/main" xmlns="" id="{FF56BF1E-F768-49C2-9A71-C5BF67C467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616" y="3564219"/>
                <a:ext cx="377511" cy="377741"/>
                <a:chOff x="0" y="0"/>
                <a:chExt cx="1155701" cy="1155698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21" name="Oval 33">
                  <a:extLst>
                    <a:ext uri="{FF2B5EF4-FFF2-40B4-BE49-F238E27FC236}">
                      <a16:creationId xmlns:a16="http://schemas.microsoft.com/office/drawing/2014/main" xmlns="" id="{0E804AAE-EF09-472E-B976-0B8BA7344F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55701" cy="1155698"/>
                </a:xfrm>
                <a:prstGeom prst="ellipse">
                  <a:avLst/>
                </a:prstGeom>
                <a:gradFill>
                  <a:gsLst>
                    <a:gs pos="50000">
                      <a:sysClr val="window" lastClr="FFFFFF"/>
                    </a:gs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rightRoom" dir="t">
                    <a:rot lat="0" lon="0" rev="600000"/>
                  </a:lightRig>
                </a:scene3d>
                <a:sp3d prstMaterial="metal">
                  <a:bevelT w="38100" h="571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微软雅黑" pitchFamily="34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仿宋_GB2312" pitchFamily="1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22" name="Freeform 36">
                  <a:extLst>
                    <a:ext uri="{FF2B5EF4-FFF2-40B4-BE49-F238E27FC236}">
                      <a16:creationId xmlns:a16="http://schemas.microsoft.com/office/drawing/2014/main" xmlns="" id="{C4604D41-7A96-469F-9FB7-58AA9BCD5F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1937" y="217487"/>
                  <a:ext cx="712788" cy="701675"/>
                </a:xfrm>
                <a:custGeom>
                  <a:avLst/>
                  <a:gdLst>
                    <a:gd name="T0" fmla="*/ 188097 w 792"/>
                    <a:gd name="T1" fmla="*/ 307152 h 779"/>
                    <a:gd name="T2" fmla="*/ 249296 w 792"/>
                    <a:gd name="T3" fmla="*/ 200865 h 779"/>
                    <a:gd name="T4" fmla="*/ 350994 w 792"/>
                    <a:gd name="T5" fmla="*/ 290938 h 779"/>
                    <a:gd name="T6" fmla="*/ 264596 w 792"/>
                    <a:gd name="T7" fmla="*/ 182850 h 779"/>
                    <a:gd name="T8" fmla="*/ 350994 w 792"/>
                    <a:gd name="T9" fmla="*/ 290938 h 779"/>
                    <a:gd name="T10" fmla="*/ 350994 w 792"/>
                    <a:gd name="T11" fmla="*/ 290938 h 779"/>
                    <a:gd name="T12" fmla="*/ 420293 w 792"/>
                    <a:gd name="T13" fmla="*/ 174743 h 779"/>
                    <a:gd name="T14" fmla="*/ 442793 w 792"/>
                    <a:gd name="T15" fmla="*/ 163034 h 779"/>
                    <a:gd name="T16" fmla="*/ 445493 w 792"/>
                    <a:gd name="T17" fmla="*/ 182850 h 779"/>
                    <a:gd name="T18" fmla="*/ 439193 w 792"/>
                    <a:gd name="T19" fmla="*/ 215276 h 779"/>
                    <a:gd name="T20" fmla="*/ 418493 w 792"/>
                    <a:gd name="T21" fmla="*/ 207170 h 779"/>
                    <a:gd name="T22" fmla="*/ 393293 w 792"/>
                    <a:gd name="T23" fmla="*/ 185552 h 779"/>
                    <a:gd name="T24" fmla="*/ 410393 w 792"/>
                    <a:gd name="T25" fmla="*/ 172942 h 779"/>
                    <a:gd name="T26" fmla="*/ 442793 w 792"/>
                    <a:gd name="T27" fmla="*/ 163034 h 779"/>
                    <a:gd name="T28" fmla="*/ 337494 w 792"/>
                    <a:gd name="T29" fmla="*/ 308953 h 779"/>
                    <a:gd name="T30" fmla="*/ 325795 w 792"/>
                    <a:gd name="T31" fmla="*/ 440461 h 779"/>
                    <a:gd name="T32" fmla="*/ 371694 w 792"/>
                    <a:gd name="T33" fmla="*/ 320663 h 779"/>
                    <a:gd name="T34" fmla="*/ 280795 w 792"/>
                    <a:gd name="T35" fmla="*/ 268420 h 779"/>
                    <a:gd name="T36" fmla="*/ 246596 w 792"/>
                    <a:gd name="T37" fmla="*/ 280130 h 779"/>
                    <a:gd name="T38" fmla="*/ 292495 w 792"/>
                    <a:gd name="T39" fmla="*/ 440461 h 779"/>
                    <a:gd name="T40" fmla="*/ 280795 w 792"/>
                    <a:gd name="T41" fmla="*/ 268420 h 779"/>
                    <a:gd name="T42" fmla="*/ 416693 w 792"/>
                    <a:gd name="T43" fmla="*/ 240497 h 779"/>
                    <a:gd name="T44" fmla="*/ 404993 w 792"/>
                    <a:gd name="T45" fmla="*/ 440461 h 779"/>
                    <a:gd name="T46" fmla="*/ 450892 w 792"/>
                    <a:gd name="T47" fmla="*/ 253107 h 779"/>
                    <a:gd name="T48" fmla="*/ 201597 w 792"/>
                    <a:gd name="T49" fmla="*/ 351288 h 779"/>
                    <a:gd name="T50" fmla="*/ 167397 w 792"/>
                    <a:gd name="T51" fmla="*/ 362997 h 779"/>
                    <a:gd name="T52" fmla="*/ 213296 w 792"/>
                    <a:gd name="T53" fmla="*/ 440461 h 779"/>
                    <a:gd name="T54" fmla="*/ 201597 w 792"/>
                    <a:gd name="T55" fmla="*/ 351288 h 779"/>
                    <a:gd name="T56" fmla="*/ 122398 w 792"/>
                    <a:gd name="T57" fmla="*/ 440461 h 779"/>
                    <a:gd name="T58" fmla="*/ 110698 w 792"/>
                    <a:gd name="T59" fmla="*/ 170240 h 779"/>
                    <a:gd name="T60" fmla="*/ 134098 w 792"/>
                    <a:gd name="T61" fmla="*/ 170240 h 779"/>
                    <a:gd name="T62" fmla="*/ 477892 w 792"/>
                    <a:gd name="T63" fmla="*/ 417042 h 779"/>
                    <a:gd name="T64" fmla="*/ 477892 w 792"/>
                    <a:gd name="T65" fmla="*/ 440461 h 779"/>
                    <a:gd name="T66" fmla="*/ 110698 w 792"/>
                    <a:gd name="T67" fmla="*/ 428751 h 779"/>
                    <a:gd name="T68" fmla="*/ 477892 w 792"/>
                    <a:gd name="T69" fmla="*/ 417042 h 779"/>
                    <a:gd name="T70" fmla="*/ 611990 w 792"/>
                    <a:gd name="T71" fmla="*/ 701675 h 779"/>
                    <a:gd name="T72" fmla="*/ 436493 w 792"/>
                    <a:gd name="T73" fmla="*/ 566564 h 779"/>
                    <a:gd name="T74" fmla="*/ 0 w 792"/>
                    <a:gd name="T75" fmla="*/ 299045 h 779"/>
                    <a:gd name="T76" fmla="*/ 599390 w 792"/>
                    <a:gd name="T77" fmla="*/ 299045 h 779"/>
                    <a:gd name="T78" fmla="*/ 677689 w 792"/>
                    <a:gd name="T79" fmla="*/ 544947 h 779"/>
                    <a:gd name="T80" fmla="*/ 300595 w 792"/>
                    <a:gd name="T81" fmla="*/ 561160 h 779"/>
                    <a:gd name="T82" fmla="*/ 561591 w 792"/>
                    <a:gd name="T83" fmla="*/ 299045 h 779"/>
                    <a:gd name="T84" fmla="*/ 38699 w 792"/>
                    <a:gd name="T85" fmla="*/ 299045 h 77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792" h="779">
                      <a:moveTo>
                        <a:pt x="297" y="240"/>
                      </a:moveTo>
                      <a:lnTo>
                        <a:pt x="209" y="341"/>
                      </a:lnTo>
                      <a:lnTo>
                        <a:pt x="188" y="323"/>
                      </a:lnTo>
                      <a:lnTo>
                        <a:pt x="277" y="223"/>
                      </a:lnTo>
                      <a:lnTo>
                        <a:pt x="297" y="240"/>
                      </a:lnTo>
                      <a:close/>
                      <a:moveTo>
                        <a:pt x="390" y="323"/>
                      </a:moveTo>
                      <a:lnTo>
                        <a:pt x="276" y="224"/>
                      </a:lnTo>
                      <a:lnTo>
                        <a:pt x="294" y="203"/>
                      </a:lnTo>
                      <a:lnTo>
                        <a:pt x="408" y="303"/>
                      </a:lnTo>
                      <a:lnTo>
                        <a:pt x="390" y="323"/>
                      </a:lnTo>
                      <a:close/>
                      <a:moveTo>
                        <a:pt x="487" y="212"/>
                      </a:moveTo>
                      <a:lnTo>
                        <a:pt x="390" y="323"/>
                      </a:lnTo>
                      <a:lnTo>
                        <a:pt x="369" y="305"/>
                      </a:lnTo>
                      <a:lnTo>
                        <a:pt x="467" y="194"/>
                      </a:lnTo>
                      <a:lnTo>
                        <a:pt x="487" y="212"/>
                      </a:lnTo>
                      <a:close/>
                      <a:moveTo>
                        <a:pt x="492" y="181"/>
                      </a:moveTo>
                      <a:cubicBezTo>
                        <a:pt x="497" y="179"/>
                        <a:pt x="500" y="182"/>
                        <a:pt x="499" y="187"/>
                      </a:cubicBezTo>
                      <a:lnTo>
                        <a:pt x="495" y="203"/>
                      </a:lnTo>
                      <a:cubicBezTo>
                        <a:pt x="494" y="209"/>
                        <a:pt x="492" y="217"/>
                        <a:pt x="491" y="222"/>
                      </a:cubicBezTo>
                      <a:lnTo>
                        <a:pt x="488" y="239"/>
                      </a:lnTo>
                      <a:cubicBezTo>
                        <a:pt x="487" y="244"/>
                        <a:pt x="483" y="245"/>
                        <a:pt x="479" y="242"/>
                      </a:cubicBezTo>
                      <a:lnTo>
                        <a:pt x="465" y="230"/>
                      </a:lnTo>
                      <a:cubicBezTo>
                        <a:pt x="461" y="227"/>
                        <a:pt x="455" y="221"/>
                        <a:pt x="451" y="217"/>
                      </a:cubicBezTo>
                      <a:lnTo>
                        <a:pt x="437" y="206"/>
                      </a:lnTo>
                      <a:cubicBezTo>
                        <a:pt x="433" y="202"/>
                        <a:pt x="434" y="198"/>
                        <a:pt x="439" y="197"/>
                      </a:cubicBezTo>
                      <a:lnTo>
                        <a:pt x="456" y="192"/>
                      </a:lnTo>
                      <a:cubicBezTo>
                        <a:pt x="461" y="190"/>
                        <a:pt x="470" y="187"/>
                        <a:pt x="475" y="186"/>
                      </a:cubicBezTo>
                      <a:lnTo>
                        <a:pt x="492" y="181"/>
                      </a:lnTo>
                      <a:close/>
                      <a:moveTo>
                        <a:pt x="400" y="343"/>
                      </a:moveTo>
                      <a:lnTo>
                        <a:pt x="375" y="343"/>
                      </a:lnTo>
                      <a:cubicBezTo>
                        <a:pt x="368" y="343"/>
                        <a:pt x="362" y="349"/>
                        <a:pt x="362" y="356"/>
                      </a:cubicBezTo>
                      <a:lnTo>
                        <a:pt x="362" y="489"/>
                      </a:lnTo>
                      <a:lnTo>
                        <a:pt x="413" y="489"/>
                      </a:lnTo>
                      <a:lnTo>
                        <a:pt x="413" y="356"/>
                      </a:lnTo>
                      <a:cubicBezTo>
                        <a:pt x="413" y="349"/>
                        <a:pt x="407" y="343"/>
                        <a:pt x="400" y="343"/>
                      </a:cubicBezTo>
                      <a:close/>
                      <a:moveTo>
                        <a:pt x="312" y="298"/>
                      </a:moveTo>
                      <a:lnTo>
                        <a:pt x="287" y="298"/>
                      </a:lnTo>
                      <a:cubicBezTo>
                        <a:pt x="280" y="298"/>
                        <a:pt x="274" y="304"/>
                        <a:pt x="274" y="311"/>
                      </a:cubicBezTo>
                      <a:lnTo>
                        <a:pt x="274" y="489"/>
                      </a:lnTo>
                      <a:lnTo>
                        <a:pt x="325" y="489"/>
                      </a:lnTo>
                      <a:lnTo>
                        <a:pt x="325" y="311"/>
                      </a:lnTo>
                      <a:cubicBezTo>
                        <a:pt x="325" y="304"/>
                        <a:pt x="319" y="298"/>
                        <a:pt x="312" y="298"/>
                      </a:cubicBezTo>
                      <a:close/>
                      <a:moveTo>
                        <a:pt x="488" y="267"/>
                      </a:moveTo>
                      <a:lnTo>
                        <a:pt x="463" y="267"/>
                      </a:lnTo>
                      <a:cubicBezTo>
                        <a:pt x="456" y="267"/>
                        <a:pt x="450" y="273"/>
                        <a:pt x="450" y="281"/>
                      </a:cubicBezTo>
                      <a:lnTo>
                        <a:pt x="450" y="489"/>
                      </a:lnTo>
                      <a:lnTo>
                        <a:pt x="501" y="489"/>
                      </a:lnTo>
                      <a:lnTo>
                        <a:pt x="501" y="281"/>
                      </a:lnTo>
                      <a:cubicBezTo>
                        <a:pt x="501" y="273"/>
                        <a:pt x="495" y="267"/>
                        <a:pt x="488" y="267"/>
                      </a:cubicBezTo>
                      <a:close/>
                      <a:moveTo>
                        <a:pt x="224" y="390"/>
                      </a:moveTo>
                      <a:lnTo>
                        <a:pt x="200" y="390"/>
                      </a:lnTo>
                      <a:cubicBezTo>
                        <a:pt x="192" y="390"/>
                        <a:pt x="186" y="396"/>
                        <a:pt x="186" y="403"/>
                      </a:cubicBezTo>
                      <a:lnTo>
                        <a:pt x="186" y="489"/>
                      </a:lnTo>
                      <a:lnTo>
                        <a:pt x="237" y="489"/>
                      </a:lnTo>
                      <a:lnTo>
                        <a:pt x="237" y="403"/>
                      </a:lnTo>
                      <a:cubicBezTo>
                        <a:pt x="237" y="396"/>
                        <a:pt x="231" y="390"/>
                        <a:pt x="224" y="390"/>
                      </a:cubicBezTo>
                      <a:close/>
                      <a:moveTo>
                        <a:pt x="149" y="476"/>
                      </a:moveTo>
                      <a:cubicBezTo>
                        <a:pt x="149" y="483"/>
                        <a:pt x="144" y="489"/>
                        <a:pt x="136" y="489"/>
                      </a:cubicBezTo>
                      <a:cubicBezTo>
                        <a:pt x="129" y="489"/>
                        <a:pt x="123" y="483"/>
                        <a:pt x="123" y="476"/>
                      </a:cubicBezTo>
                      <a:lnTo>
                        <a:pt x="123" y="189"/>
                      </a:lnTo>
                      <a:cubicBezTo>
                        <a:pt x="123" y="182"/>
                        <a:pt x="129" y="176"/>
                        <a:pt x="136" y="176"/>
                      </a:cubicBezTo>
                      <a:cubicBezTo>
                        <a:pt x="143" y="176"/>
                        <a:pt x="149" y="182"/>
                        <a:pt x="149" y="189"/>
                      </a:cubicBezTo>
                      <a:lnTo>
                        <a:pt x="149" y="476"/>
                      </a:lnTo>
                      <a:close/>
                      <a:moveTo>
                        <a:pt x="531" y="463"/>
                      </a:moveTo>
                      <a:cubicBezTo>
                        <a:pt x="538" y="463"/>
                        <a:pt x="544" y="469"/>
                        <a:pt x="544" y="476"/>
                      </a:cubicBezTo>
                      <a:cubicBezTo>
                        <a:pt x="544" y="483"/>
                        <a:pt x="538" y="489"/>
                        <a:pt x="531" y="489"/>
                      </a:cubicBezTo>
                      <a:lnTo>
                        <a:pt x="136" y="489"/>
                      </a:lnTo>
                      <a:cubicBezTo>
                        <a:pt x="129" y="489"/>
                        <a:pt x="123" y="483"/>
                        <a:pt x="123" y="476"/>
                      </a:cubicBezTo>
                      <a:cubicBezTo>
                        <a:pt x="123" y="469"/>
                        <a:pt x="129" y="463"/>
                        <a:pt x="136" y="463"/>
                      </a:cubicBezTo>
                      <a:lnTo>
                        <a:pt x="531" y="463"/>
                      </a:lnTo>
                      <a:close/>
                      <a:moveTo>
                        <a:pt x="753" y="750"/>
                      </a:moveTo>
                      <a:cubicBezTo>
                        <a:pt x="732" y="770"/>
                        <a:pt x="706" y="779"/>
                        <a:pt x="680" y="779"/>
                      </a:cubicBezTo>
                      <a:cubicBezTo>
                        <a:pt x="654" y="779"/>
                        <a:pt x="628" y="770"/>
                        <a:pt x="608" y="750"/>
                      </a:cubicBezTo>
                      <a:lnTo>
                        <a:pt x="485" y="629"/>
                      </a:lnTo>
                      <a:cubicBezTo>
                        <a:pt x="440" y="653"/>
                        <a:pt x="388" y="666"/>
                        <a:pt x="334" y="666"/>
                      </a:cubicBezTo>
                      <a:cubicBezTo>
                        <a:pt x="149" y="666"/>
                        <a:pt x="0" y="517"/>
                        <a:pt x="0" y="332"/>
                      </a:cubicBezTo>
                      <a:cubicBezTo>
                        <a:pt x="0" y="149"/>
                        <a:pt x="149" y="0"/>
                        <a:pt x="334" y="0"/>
                      </a:cubicBezTo>
                      <a:cubicBezTo>
                        <a:pt x="517" y="0"/>
                        <a:pt x="666" y="149"/>
                        <a:pt x="666" y="332"/>
                      </a:cubicBezTo>
                      <a:cubicBezTo>
                        <a:pt x="666" y="387"/>
                        <a:pt x="653" y="439"/>
                        <a:pt x="630" y="484"/>
                      </a:cubicBezTo>
                      <a:lnTo>
                        <a:pt x="753" y="605"/>
                      </a:lnTo>
                      <a:cubicBezTo>
                        <a:pt x="792" y="645"/>
                        <a:pt x="792" y="709"/>
                        <a:pt x="753" y="750"/>
                      </a:cubicBezTo>
                      <a:close/>
                      <a:moveTo>
                        <a:pt x="334" y="623"/>
                      </a:moveTo>
                      <a:lnTo>
                        <a:pt x="334" y="623"/>
                      </a:lnTo>
                      <a:cubicBezTo>
                        <a:pt x="494" y="623"/>
                        <a:pt x="624" y="493"/>
                        <a:pt x="624" y="332"/>
                      </a:cubicBezTo>
                      <a:cubicBezTo>
                        <a:pt x="624" y="172"/>
                        <a:pt x="494" y="42"/>
                        <a:pt x="334" y="42"/>
                      </a:cubicBezTo>
                      <a:cubicBezTo>
                        <a:pt x="173" y="42"/>
                        <a:pt x="43" y="172"/>
                        <a:pt x="43" y="332"/>
                      </a:cubicBezTo>
                      <a:cubicBezTo>
                        <a:pt x="43" y="493"/>
                        <a:pt x="173" y="623"/>
                        <a:pt x="334" y="623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xmlns="" id="{4685C9D9-EB43-42D5-A534-D16FC31B4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8" y="3941960"/>
                <a:ext cx="1112973" cy="185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Machine Learning</a:t>
                </a:r>
              </a:p>
            </p:txBody>
          </p:sp>
        </p:grpSp>
        <p:grpSp>
          <p:nvGrpSpPr>
            <p:cNvPr id="9" name="组合 27">
              <a:extLst>
                <a:ext uri="{FF2B5EF4-FFF2-40B4-BE49-F238E27FC236}">
                  <a16:creationId xmlns:a16="http://schemas.microsoft.com/office/drawing/2014/main" xmlns="" id="{DAAC9F63-2D3A-4066-A918-E48E0BC01CC9}"/>
                </a:ext>
              </a:extLst>
            </p:cNvPr>
            <p:cNvGrpSpPr/>
            <p:nvPr/>
          </p:nvGrpSpPr>
          <p:grpSpPr>
            <a:xfrm>
              <a:off x="3964713" y="5000955"/>
              <a:ext cx="1112973" cy="562776"/>
              <a:chOff x="755576" y="4988250"/>
              <a:chExt cx="1112973" cy="562776"/>
            </a:xfrm>
          </p:grpSpPr>
          <p:grpSp>
            <p:nvGrpSpPr>
              <p:cNvPr id="15" name="组合 34">
                <a:extLst>
                  <a:ext uri="{FF2B5EF4-FFF2-40B4-BE49-F238E27FC236}">
                    <a16:creationId xmlns:a16="http://schemas.microsoft.com/office/drawing/2014/main" xmlns="" id="{89B86829-5835-4E0F-9E78-AD34662563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616" y="4988250"/>
                <a:ext cx="376993" cy="377742"/>
                <a:chOff x="1" y="-3"/>
                <a:chExt cx="1154115" cy="1155700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7" name="Oval 30">
                  <a:extLst>
                    <a:ext uri="{FF2B5EF4-FFF2-40B4-BE49-F238E27FC236}">
                      <a16:creationId xmlns:a16="http://schemas.microsoft.com/office/drawing/2014/main" xmlns="" id="{7BEFC483-3231-4A9F-99BC-77150DD62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" y="-3"/>
                  <a:ext cx="1154115" cy="1155700"/>
                </a:xfrm>
                <a:prstGeom prst="ellipse">
                  <a:avLst/>
                </a:prstGeom>
                <a:gradFill>
                  <a:gsLst>
                    <a:gs pos="50000">
                      <a:sysClr val="window" lastClr="FFFFFF"/>
                    </a:gs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rightRoom" dir="t">
                    <a:rot lat="0" lon="0" rev="600000"/>
                  </a:lightRig>
                </a:scene3d>
                <a:sp3d prstMaterial="metal">
                  <a:bevelT w="38100" h="571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微软雅黑" pitchFamily="34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仿宋_GB2312" pitchFamily="1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18" name="Freeform 34">
                  <a:extLst>
                    <a:ext uri="{FF2B5EF4-FFF2-40B4-BE49-F238E27FC236}">
                      <a16:creationId xmlns:a16="http://schemas.microsoft.com/office/drawing/2014/main" xmlns="" id="{99023BA5-48CD-4FC1-A444-5B00E0B73D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701" y="128588"/>
                  <a:ext cx="638176" cy="868361"/>
                </a:xfrm>
                <a:custGeom>
                  <a:avLst/>
                  <a:gdLst>
                    <a:gd name="T0" fmla="*/ 128715 w 709"/>
                    <a:gd name="T1" fmla="*/ 322149 h 965"/>
                    <a:gd name="T2" fmla="*/ 196223 w 709"/>
                    <a:gd name="T3" fmla="*/ 480524 h 965"/>
                    <a:gd name="T4" fmla="*/ 251130 w 709"/>
                    <a:gd name="T5" fmla="*/ 607403 h 965"/>
                    <a:gd name="T6" fmla="*/ 374444 w 709"/>
                    <a:gd name="T7" fmla="*/ 611003 h 965"/>
                    <a:gd name="T8" fmla="*/ 401447 w 709"/>
                    <a:gd name="T9" fmla="*/ 560611 h 965"/>
                    <a:gd name="T10" fmla="*/ 469855 w 709"/>
                    <a:gd name="T11" fmla="*/ 432831 h 965"/>
                    <a:gd name="T12" fmla="*/ 319538 w 709"/>
                    <a:gd name="T13" fmla="*/ 132279 h 965"/>
                    <a:gd name="T14" fmla="*/ 264631 w 709"/>
                    <a:gd name="T15" fmla="*/ 650597 h 965"/>
                    <a:gd name="T16" fmla="*/ 201624 w 709"/>
                    <a:gd name="T17" fmla="*/ 578608 h 965"/>
                    <a:gd name="T18" fmla="*/ 135916 w 709"/>
                    <a:gd name="T19" fmla="*/ 455328 h 965"/>
                    <a:gd name="T20" fmla="*/ 319538 w 709"/>
                    <a:gd name="T21" fmla="*/ 91785 h 965"/>
                    <a:gd name="T22" fmla="*/ 503159 w 709"/>
                    <a:gd name="T23" fmla="*/ 455328 h 965"/>
                    <a:gd name="T24" fmla="*/ 436551 w 709"/>
                    <a:gd name="T25" fmla="*/ 578608 h 965"/>
                    <a:gd name="T26" fmla="*/ 374444 w 709"/>
                    <a:gd name="T27" fmla="*/ 650597 h 965"/>
                    <a:gd name="T28" fmla="*/ 228627 w 709"/>
                    <a:gd name="T29" fmla="*/ 778376 h 965"/>
                    <a:gd name="T30" fmla="*/ 383445 w 709"/>
                    <a:gd name="T31" fmla="*/ 807172 h 965"/>
                    <a:gd name="T32" fmla="*/ 383445 w 709"/>
                    <a:gd name="T33" fmla="*/ 748681 h 965"/>
                    <a:gd name="T34" fmla="*/ 246629 w 709"/>
                    <a:gd name="T35" fmla="*/ 796373 h 965"/>
                    <a:gd name="T36" fmla="*/ 395146 w 709"/>
                    <a:gd name="T37" fmla="*/ 796373 h 965"/>
                    <a:gd name="T38" fmla="*/ 413149 w 709"/>
                    <a:gd name="T39" fmla="*/ 778376 h 965"/>
                    <a:gd name="T40" fmla="*/ 228627 w 709"/>
                    <a:gd name="T41" fmla="*/ 685691 h 965"/>
                    <a:gd name="T42" fmla="*/ 413149 w 709"/>
                    <a:gd name="T43" fmla="*/ 778376 h 965"/>
                    <a:gd name="T44" fmla="*/ 411348 w 709"/>
                    <a:gd name="T45" fmla="*/ 362642 h 965"/>
                    <a:gd name="T46" fmla="*/ 349241 w 709"/>
                    <a:gd name="T47" fmla="*/ 424733 h 965"/>
                    <a:gd name="T48" fmla="*/ 288934 w 709"/>
                    <a:gd name="T49" fmla="*/ 424733 h 965"/>
                    <a:gd name="T50" fmla="*/ 226827 w 709"/>
                    <a:gd name="T51" fmla="*/ 362642 h 965"/>
                    <a:gd name="T52" fmla="*/ 226827 w 709"/>
                    <a:gd name="T53" fmla="*/ 302352 h 965"/>
                    <a:gd name="T54" fmla="*/ 288934 w 709"/>
                    <a:gd name="T55" fmla="*/ 239362 h 965"/>
                    <a:gd name="T56" fmla="*/ 349241 w 709"/>
                    <a:gd name="T57" fmla="*/ 239362 h 965"/>
                    <a:gd name="T58" fmla="*/ 411348 w 709"/>
                    <a:gd name="T59" fmla="*/ 302352 h 965"/>
                    <a:gd name="T60" fmla="*/ 612972 w 709"/>
                    <a:gd name="T61" fmla="*/ 293353 h 965"/>
                    <a:gd name="T62" fmla="*/ 580568 w 709"/>
                    <a:gd name="T63" fmla="*/ 322149 h 965"/>
                    <a:gd name="T64" fmla="*/ 612972 w 709"/>
                    <a:gd name="T65" fmla="*/ 341046 h 965"/>
                    <a:gd name="T66" fmla="*/ 612972 w 709"/>
                    <a:gd name="T67" fmla="*/ 293353 h 965"/>
                    <a:gd name="T68" fmla="*/ 542764 w 709"/>
                    <a:gd name="T69" fmla="*/ 127780 h 965"/>
                    <a:gd name="T70" fmla="*/ 509460 w 709"/>
                    <a:gd name="T71" fmla="*/ 94485 h 965"/>
                    <a:gd name="T72" fmla="*/ 518461 w 709"/>
                    <a:gd name="T73" fmla="*/ 152976 h 965"/>
                    <a:gd name="T74" fmla="*/ 342040 w 709"/>
                    <a:gd name="T75" fmla="*/ 61190 h 965"/>
                    <a:gd name="T76" fmla="*/ 318637 w 709"/>
                    <a:gd name="T77" fmla="*/ 0 h 965"/>
                    <a:gd name="T78" fmla="*/ 294335 w 709"/>
                    <a:gd name="T79" fmla="*/ 61190 h 965"/>
                    <a:gd name="T80" fmla="*/ 117014 w 709"/>
                    <a:gd name="T81" fmla="*/ 155675 h 965"/>
                    <a:gd name="T82" fmla="*/ 127815 w 709"/>
                    <a:gd name="T83" fmla="*/ 98084 h 965"/>
                    <a:gd name="T84" fmla="*/ 93611 w 709"/>
                    <a:gd name="T85" fmla="*/ 132279 h 965"/>
                    <a:gd name="T86" fmla="*/ 57607 w 709"/>
                    <a:gd name="T87" fmla="*/ 322149 h 965"/>
                    <a:gd name="T88" fmla="*/ 25203 w 709"/>
                    <a:gd name="T89" fmla="*/ 293353 h 965"/>
                    <a:gd name="T90" fmla="*/ 25203 w 709"/>
                    <a:gd name="T91" fmla="*/ 341046 h 965"/>
                    <a:gd name="T92" fmla="*/ 57607 w 709"/>
                    <a:gd name="T93" fmla="*/ 322149 h 96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709" h="965">
                      <a:moveTo>
                        <a:pt x="355" y="147"/>
                      </a:moveTo>
                      <a:cubicBezTo>
                        <a:pt x="238" y="147"/>
                        <a:pt x="143" y="241"/>
                        <a:pt x="143" y="358"/>
                      </a:cubicBezTo>
                      <a:cubicBezTo>
                        <a:pt x="143" y="414"/>
                        <a:pt x="187" y="481"/>
                        <a:pt x="188" y="481"/>
                      </a:cubicBezTo>
                      <a:cubicBezTo>
                        <a:pt x="197" y="496"/>
                        <a:pt x="210" y="519"/>
                        <a:pt x="218" y="534"/>
                      </a:cubicBezTo>
                      <a:lnTo>
                        <a:pt x="264" y="623"/>
                      </a:lnTo>
                      <a:cubicBezTo>
                        <a:pt x="272" y="639"/>
                        <a:pt x="279" y="662"/>
                        <a:pt x="279" y="675"/>
                      </a:cubicBezTo>
                      <a:cubicBezTo>
                        <a:pt x="279" y="675"/>
                        <a:pt x="284" y="679"/>
                        <a:pt x="294" y="679"/>
                      </a:cubicBezTo>
                      <a:lnTo>
                        <a:pt x="416" y="679"/>
                      </a:lnTo>
                      <a:cubicBezTo>
                        <a:pt x="425" y="679"/>
                        <a:pt x="430" y="675"/>
                        <a:pt x="431" y="674"/>
                      </a:cubicBezTo>
                      <a:cubicBezTo>
                        <a:pt x="430" y="662"/>
                        <a:pt x="437" y="639"/>
                        <a:pt x="446" y="623"/>
                      </a:cubicBezTo>
                      <a:lnTo>
                        <a:pt x="491" y="534"/>
                      </a:lnTo>
                      <a:cubicBezTo>
                        <a:pt x="499" y="519"/>
                        <a:pt x="513" y="495"/>
                        <a:pt x="522" y="481"/>
                      </a:cubicBezTo>
                      <a:cubicBezTo>
                        <a:pt x="537" y="458"/>
                        <a:pt x="566" y="402"/>
                        <a:pt x="566" y="358"/>
                      </a:cubicBezTo>
                      <a:cubicBezTo>
                        <a:pt x="566" y="241"/>
                        <a:pt x="471" y="147"/>
                        <a:pt x="355" y="147"/>
                      </a:cubicBezTo>
                      <a:close/>
                      <a:moveTo>
                        <a:pt x="416" y="723"/>
                      </a:moveTo>
                      <a:lnTo>
                        <a:pt x="294" y="723"/>
                      </a:lnTo>
                      <a:cubicBezTo>
                        <a:pt x="261" y="723"/>
                        <a:pt x="235" y="702"/>
                        <a:pt x="235" y="675"/>
                      </a:cubicBezTo>
                      <a:cubicBezTo>
                        <a:pt x="235" y="671"/>
                        <a:pt x="231" y="656"/>
                        <a:pt x="224" y="643"/>
                      </a:cubicBezTo>
                      <a:lnTo>
                        <a:pt x="179" y="554"/>
                      </a:lnTo>
                      <a:cubicBezTo>
                        <a:pt x="172" y="540"/>
                        <a:pt x="159" y="519"/>
                        <a:pt x="151" y="506"/>
                      </a:cubicBezTo>
                      <a:cubicBezTo>
                        <a:pt x="145" y="498"/>
                        <a:pt x="99" y="425"/>
                        <a:pt x="99" y="358"/>
                      </a:cubicBezTo>
                      <a:cubicBezTo>
                        <a:pt x="99" y="217"/>
                        <a:pt x="214" y="102"/>
                        <a:pt x="355" y="102"/>
                      </a:cubicBezTo>
                      <a:cubicBezTo>
                        <a:pt x="495" y="102"/>
                        <a:pt x="610" y="217"/>
                        <a:pt x="610" y="358"/>
                      </a:cubicBezTo>
                      <a:cubicBezTo>
                        <a:pt x="610" y="425"/>
                        <a:pt x="564" y="498"/>
                        <a:pt x="559" y="506"/>
                      </a:cubicBezTo>
                      <a:cubicBezTo>
                        <a:pt x="550" y="518"/>
                        <a:pt x="537" y="541"/>
                        <a:pt x="530" y="554"/>
                      </a:cubicBezTo>
                      <a:lnTo>
                        <a:pt x="485" y="643"/>
                      </a:lnTo>
                      <a:cubicBezTo>
                        <a:pt x="478" y="656"/>
                        <a:pt x="475" y="671"/>
                        <a:pt x="475" y="675"/>
                      </a:cubicBezTo>
                      <a:cubicBezTo>
                        <a:pt x="475" y="702"/>
                        <a:pt x="449" y="723"/>
                        <a:pt x="416" y="723"/>
                      </a:cubicBezTo>
                      <a:close/>
                      <a:moveTo>
                        <a:pt x="287" y="832"/>
                      </a:moveTo>
                      <a:cubicBezTo>
                        <a:pt x="269" y="832"/>
                        <a:pt x="254" y="846"/>
                        <a:pt x="254" y="865"/>
                      </a:cubicBezTo>
                      <a:cubicBezTo>
                        <a:pt x="254" y="883"/>
                        <a:pt x="269" y="897"/>
                        <a:pt x="287" y="897"/>
                      </a:cubicBezTo>
                      <a:lnTo>
                        <a:pt x="426" y="897"/>
                      </a:lnTo>
                      <a:cubicBezTo>
                        <a:pt x="444" y="897"/>
                        <a:pt x="459" y="883"/>
                        <a:pt x="459" y="865"/>
                      </a:cubicBezTo>
                      <a:cubicBezTo>
                        <a:pt x="459" y="846"/>
                        <a:pt x="444" y="832"/>
                        <a:pt x="426" y="832"/>
                      </a:cubicBezTo>
                      <a:lnTo>
                        <a:pt x="287" y="832"/>
                      </a:lnTo>
                      <a:close/>
                      <a:moveTo>
                        <a:pt x="274" y="885"/>
                      </a:moveTo>
                      <a:cubicBezTo>
                        <a:pt x="276" y="929"/>
                        <a:pt x="312" y="965"/>
                        <a:pt x="356" y="965"/>
                      </a:cubicBezTo>
                      <a:cubicBezTo>
                        <a:pt x="401" y="965"/>
                        <a:pt x="437" y="929"/>
                        <a:pt x="439" y="885"/>
                      </a:cubicBezTo>
                      <a:lnTo>
                        <a:pt x="274" y="885"/>
                      </a:lnTo>
                      <a:close/>
                      <a:moveTo>
                        <a:pt x="459" y="865"/>
                      </a:moveTo>
                      <a:lnTo>
                        <a:pt x="254" y="865"/>
                      </a:lnTo>
                      <a:lnTo>
                        <a:pt x="254" y="762"/>
                      </a:lnTo>
                      <a:lnTo>
                        <a:pt x="459" y="762"/>
                      </a:lnTo>
                      <a:lnTo>
                        <a:pt x="459" y="865"/>
                      </a:lnTo>
                      <a:close/>
                      <a:moveTo>
                        <a:pt x="491" y="369"/>
                      </a:moveTo>
                      <a:cubicBezTo>
                        <a:pt x="491" y="388"/>
                        <a:pt x="476" y="403"/>
                        <a:pt x="457" y="403"/>
                      </a:cubicBezTo>
                      <a:lnTo>
                        <a:pt x="388" y="403"/>
                      </a:lnTo>
                      <a:lnTo>
                        <a:pt x="388" y="472"/>
                      </a:lnTo>
                      <a:cubicBezTo>
                        <a:pt x="388" y="491"/>
                        <a:pt x="373" y="506"/>
                        <a:pt x="355" y="506"/>
                      </a:cubicBezTo>
                      <a:cubicBezTo>
                        <a:pt x="336" y="506"/>
                        <a:pt x="321" y="491"/>
                        <a:pt x="321" y="472"/>
                      </a:cubicBezTo>
                      <a:lnTo>
                        <a:pt x="321" y="403"/>
                      </a:lnTo>
                      <a:lnTo>
                        <a:pt x="252" y="403"/>
                      </a:lnTo>
                      <a:cubicBezTo>
                        <a:pt x="233" y="403"/>
                        <a:pt x="218" y="388"/>
                        <a:pt x="218" y="369"/>
                      </a:cubicBezTo>
                      <a:cubicBezTo>
                        <a:pt x="218" y="351"/>
                        <a:pt x="233" y="336"/>
                        <a:pt x="252" y="336"/>
                      </a:cubicBezTo>
                      <a:lnTo>
                        <a:pt x="321" y="336"/>
                      </a:lnTo>
                      <a:lnTo>
                        <a:pt x="321" y="266"/>
                      </a:lnTo>
                      <a:cubicBezTo>
                        <a:pt x="321" y="248"/>
                        <a:pt x="336" y="233"/>
                        <a:pt x="355" y="233"/>
                      </a:cubicBezTo>
                      <a:cubicBezTo>
                        <a:pt x="373" y="233"/>
                        <a:pt x="388" y="248"/>
                        <a:pt x="388" y="266"/>
                      </a:cubicBezTo>
                      <a:lnTo>
                        <a:pt x="388" y="336"/>
                      </a:lnTo>
                      <a:lnTo>
                        <a:pt x="457" y="336"/>
                      </a:lnTo>
                      <a:cubicBezTo>
                        <a:pt x="476" y="336"/>
                        <a:pt x="491" y="351"/>
                        <a:pt x="491" y="369"/>
                      </a:cubicBezTo>
                      <a:close/>
                      <a:moveTo>
                        <a:pt x="681" y="326"/>
                      </a:moveTo>
                      <a:lnTo>
                        <a:pt x="643" y="326"/>
                      </a:lnTo>
                      <a:cubicBezTo>
                        <a:pt x="644" y="336"/>
                        <a:pt x="645" y="347"/>
                        <a:pt x="645" y="358"/>
                      </a:cubicBezTo>
                      <a:cubicBezTo>
                        <a:pt x="645" y="365"/>
                        <a:pt x="644" y="372"/>
                        <a:pt x="643" y="379"/>
                      </a:cubicBezTo>
                      <a:lnTo>
                        <a:pt x="681" y="379"/>
                      </a:lnTo>
                      <a:cubicBezTo>
                        <a:pt x="696" y="379"/>
                        <a:pt x="709" y="367"/>
                        <a:pt x="709" y="352"/>
                      </a:cubicBezTo>
                      <a:cubicBezTo>
                        <a:pt x="709" y="338"/>
                        <a:pt x="696" y="326"/>
                        <a:pt x="681" y="326"/>
                      </a:cubicBezTo>
                      <a:close/>
                      <a:moveTo>
                        <a:pt x="576" y="170"/>
                      </a:moveTo>
                      <a:lnTo>
                        <a:pt x="603" y="142"/>
                      </a:lnTo>
                      <a:cubicBezTo>
                        <a:pt x="614" y="131"/>
                        <a:pt x="614" y="114"/>
                        <a:pt x="604" y="104"/>
                      </a:cubicBezTo>
                      <a:cubicBezTo>
                        <a:pt x="594" y="94"/>
                        <a:pt x="577" y="94"/>
                        <a:pt x="566" y="105"/>
                      </a:cubicBezTo>
                      <a:lnTo>
                        <a:pt x="538" y="132"/>
                      </a:lnTo>
                      <a:cubicBezTo>
                        <a:pt x="552" y="144"/>
                        <a:pt x="564" y="156"/>
                        <a:pt x="576" y="170"/>
                      </a:cubicBezTo>
                      <a:close/>
                      <a:moveTo>
                        <a:pt x="354" y="67"/>
                      </a:moveTo>
                      <a:cubicBezTo>
                        <a:pt x="363" y="67"/>
                        <a:pt x="372" y="68"/>
                        <a:pt x="380" y="68"/>
                      </a:cubicBezTo>
                      <a:lnTo>
                        <a:pt x="380" y="27"/>
                      </a:lnTo>
                      <a:cubicBezTo>
                        <a:pt x="380" y="12"/>
                        <a:pt x="368" y="0"/>
                        <a:pt x="354" y="0"/>
                      </a:cubicBezTo>
                      <a:cubicBezTo>
                        <a:pt x="339" y="0"/>
                        <a:pt x="327" y="12"/>
                        <a:pt x="327" y="27"/>
                      </a:cubicBezTo>
                      <a:lnTo>
                        <a:pt x="327" y="68"/>
                      </a:lnTo>
                      <a:cubicBezTo>
                        <a:pt x="336" y="68"/>
                        <a:pt x="345" y="67"/>
                        <a:pt x="354" y="67"/>
                      </a:cubicBezTo>
                      <a:close/>
                      <a:moveTo>
                        <a:pt x="130" y="173"/>
                      </a:moveTo>
                      <a:cubicBezTo>
                        <a:pt x="142" y="159"/>
                        <a:pt x="154" y="147"/>
                        <a:pt x="168" y="135"/>
                      </a:cubicBezTo>
                      <a:lnTo>
                        <a:pt x="142" y="109"/>
                      </a:lnTo>
                      <a:cubicBezTo>
                        <a:pt x="131" y="99"/>
                        <a:pt x="114" y="98"/>
                        <a:pt x="104" y="109"/>
                      </a:cubicBezTo>
                      <a:cubicBezTo>
                        <a:pt x="93" y="119"/>
                        <a:pt x="94" y="136"/>
                        <a:pt x="104" y="147"/>
                      </a:cubicBezTo>
                      <a:lnTo>
                        <a:pt x="130" y="173"/>
                      </a:lnTo>
                      <a:close/>
                      <a:moveTo>
                        <a:pt x="64" y="358"/>
                      </a:moveTo>
                      <a:cubicBezTo>
                        <a:pt x="64" y="347"/>
                        <a:pt x="64" y="336"/>
                        <a:pt x="66" y="326"/>
                      </a:cubicBezTo>
                      <a:lnTo>
                        <a:pt x="28" y="326"/>
                      </a:lnTo>
                      <a:cubicBezTo>
                        <a:pt x="13" y="326"/>
                        <a:pt x="0" y="338"/>
                        <a:pt x="0" y="352"/>
                      </a:cubicBezTo>
                      <a:cubicBezTo>
                        <a:pt x="0" y="367"/>
                        <a:pt x="13" y="379"/>
                        <a:pt x="28" y="379"/>
                      </a:cubicBezTo>
                      <a:lnTo>
                        <a:pt x="65" y="379"/>
                      </a:lnTo>
                      <a:cubicBezTo>
                        <a:pt x="64" y="372"/>
                        <a:pt x="64" y="365"/>
                        <a:pt x="64" y="358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xmlns="" id="{31485B4D-A9E8-43FD-BF85-366D678D4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576" y="5365992"/>
                <a:ext cx="1112973" cy="185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Automated Search</a:t>
                </a:r>
              </a:p>
            </p:txBody>
          </p:sp>
        </p:grpSp>
        <p:grpSp>
          <p:nvGrpSpPr>
            <p:cNvPr id="10" name="组合 26">
              <a:extLst>
                <a:ext uri="{FF2B5EF4-FFF2-40B4-BE49-F238E27FC236}">
                  <a16:creationId xmlns:a16="http://schemas.microsoft.com/office/drawing/2014/main" xmlns="" id="{F105C591-B921-419C-92EB-EB1AFB14738B}"/>
                </a:ext>
              </a:extLst>
            </p:cNvPr>
            <p:cNvGrpSpPr/>
            <p:nvPr/>
          </p:nvGrpSpPr>
          <p:grpSpPr>
            <a:xfrm>
              <a:off x="5044631" y="5002199"/>
              <a:ext cx="1112973" cy="561532"/>
              <a:chOff x="755576" y="4239091"/>
              <a:chExt cx="1112973" cy="561532"/>
            </a:xfrm>
          </p:grpSpPr>
          <p:grpSp>
            <p:nvGrpSpPr>
              <p:cNvPr id="11" name="组合 37">
                <a:extLst>
                  <a:ext uri="{FF2B5EF4-FFF2-40B4-BE49-F238E27FC236}">
                    <a16:creationId xmlns:a16="http://schemas.microsoft.com/office/drawing/2014/main" xmlns="" id="{6D417C1B-4EB7-48EC-9501-B20487D5F8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616" y="4239091"/>
                <a:ext cx="376992" cy="377741"/>
                <a:chOff x="0" y="0"/>
                <a:chExt cx="1154113" cy="1155698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3" name="Oval 31">
                  <a:extLst>
                    <a:ext uri="{FF2B5EF4-FFF2-40B4-BE49-F238E27FC236}">
                      <a16:creationId xmlns:a16="http://schemas.microsoft.com/office/drawing/2014/main" xmlns="" id="{CF802800-E445-417D-8702-14505A535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54113" cy="1155699"/>
                </a:xfrm>
                <a:prstGeom prst="ellipse">
                  <a:avLst/>
                </a:prstGeom>
                <a:gradFill>
                  <a:gsLst>
                    <a:gs pos="50000">
                      <a:sysClr val="window" lastClr="FFFFFF"/>
                    </a:gs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rightRoom" dir="t">
                    <a:rot lat="0" lon="0" rev="600000"/>
                  </a:lightRig>
                </a:scene3d>
                <a:sp3d prstMaterial="metal">
                  <a:bevelT w="38100" h="571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微软雅黑" pitchFamily="34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itchFamily="34" charset="0"/>
                      <a:ea typeface="仿宋_GB2312" pitchFamily="1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14" name="Freeform 35">
                  <a:extLst>
                    <a:ext uri="{FF2B5EF4-FFF2-40B4-BE49-F238E27FC236}">
                      <a16:creationId xmlns:a16="http://schemas.microsoft.com/office/drawing/2014/main" xmlns="" id="{7A256E4B-1C30-4B2C-835C-10B4F194AF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9875" y="169862"/>
                  <a:ext cx="563563" cy="766762"/>
                </a:xfrm>
                <a:custGeom>
                  <a:avLst/>
                  <a:gdLst>
                    <a:gd name="T0" fmla="*/ 73939 w 625"/>
                    <a:gd name="T1" fmla="*/ 124194 h 852"/>
                    <a:gd name="T2" fmla="*/ 62217 w 625"/>
                    <a:gd name="T3" fmla="*/ 766762 h 852"/>
                    <a:gd name="T4" fmla="*/ 563563 w 625"/>
                    <a:gd name="T5" fmla="*/ 188091 h 852"/>
                    <a:gd name="T6" fmla="*/ 520281 w 625"/>
                    <a:gd name="T7" fmla="*/ 201590 h 852"/>
                    <a:gd name="T8" fmla="*/ 64021 w 625"/>
                    <a:gd name="T9" fmla="*/ 722664 h 852"/>
                    <a:gd name="T10" fmla="*/ 243459 w 625"/>
                    <a:gd name="T11" fmla="*/ 81896 h 852"/>
                    <a:gd name="T12" fmla="*/ 320104 w 625"/>
                    <a:gd name="T13" fmla="*/ 81896 h 852"/>
                    <a:gd name="T14" fmla="*/ 280429 w 625"/>
                    <a:gd name="T15" fmla="*/ 122394 h 852"/>
                    <a:gd name="T16" fmla="*/ 196571 w 625"/>
                    <a:gd name="T17" fmla="*/ 83696 h 852"/>
                    <a:gd name="T18" fmla="*/ 103696 w 625"/>
                    <a:gd name="T19" fmla="*/ 194390 h 852"/>
                    <a:gd name="T20" fmla="*/ 459867 w 625"/>
                    <a:gd name="T21" fmla="*/ 194390 h 852"/>
                    <a:gd name="T22" fmla="*/ 366992 w 625"/>
                    <a:gd name="T23" fmla="*/ 83696 h 852"/>
                    <a:gd name="T24" fmla="*/ 196571 w 625"/>
                    <a:gd name="T25" fmla="*/ 83696 h 852"/>
                    <a:gd name="T26" fmla="*/ 199276 w 625"/>
                    <a:gd name="T27" fmla="*/ 582271 h 852"/>
                    <a:gd name="T28" fmla="*/ 136157 w 625"/>
                    <a:gd name="T29" fmla="*/ 600270 h 852"/>
                    <a:gd name="T30" fmla="*/ 122631 w 625"/>
                    <a:gd name="T31" fmla="*/ 613770 h 852"/>
                    <a:gd name="T32" fmla="*/ 199276 w 625"/>
                    <a:gd name="T33" fmla="*/ 619169 h 852"/>
                    <a:gd name="T34" fmla="*/ 119025 w 625"/>
                    <a:gd name="T35" fmla="*/ 658767 h 852"/>
                    <a:gd name="T36" fmla="*/ 218212 w 625"/>
                    <a:gd name="T37" fmla="*/ 610170 h 852"/>
                    <a:gd name="T38" fmla="*/ 218212 w 625"/>
                    <a:gd name="T39" fmla="*/ 578671 h 852"/>
                    <a:gd name="T40" fmla="*/ 99187 w 625"/>
                    <a:gd name="T41" fmla="*/ 584971 h 852"/>
                    <a:gd name="T42" fmla="*/ 192964 w 625"/>
                    <a:gd name="T43" fmla="*/ 683966 h 852"/>
                    <a:gd name="T44" fmla="*/ 192964 w 625"/>
                    <a:gd name="T45" fmla="*/ 301485 h 852"/>
                    <a:gd name="T46" fmla="*/ 136157 w 625"/>
                    <a:gd name="T47" fmla="*/ 318584 h 852"/>
                    <a:gd name="T48" fmla="*/ 155994 w 625"/>
                    <a:gd name="T49" fmla="*/ 368982 h 852"/>
                    <a:gd name="T50" fmla="*/ 119025 w 625"/>
                    <a:gd name="T51" fmla="*/ 382481 h 852"/>
                    <a:gd name="T52" fmla="*/ 192964 w 625"/>
                    <a:gd name="T53" fmla="*/ 281686 h 852"/>
                    <a:gd name="T54" fmla="*/ 99187 w 625"/>
                    <a:gd name="T55" fmla="*/ 380681 h 852"/>
                    <a:gd name="T56" fmla="*/ 217310 w 625"/>
                    <a:gd name="T57" fmla="*/ 323084 h 852"/>
                    <a:gd name="T58" fmla="*/ 216408 w 625"/>
                    <a:gd name="T59" fmla="*/ 296985 h 852"/>
                    <a:gd name="T60" fmla="*/ 199276 w 625"/>
                    <a:gd name="T61" fmla="*/ 452678 h 852"/>
                    <a:gd name="T62" fmla="*/ 122631 w 625"/>
                    <a:gd name="T63" fmla="*/ 471577 h 852"/>
                    <a:gd name="T64" fmla="*/ 199276 w 625"/>
                    <a:gd name="T65" fmla="*/ 522874 h 852"/>
                    <a:gd name="T66" fmla="*/ 218212 w 625"/>
                    <a:gd name="T67" fmla="*/ 438278 h 852"/>
                    <a:gd name="T68" fmla="*/ 99187 w 625"/>
                    <a:gd name="T69" fmla="*/ 442778 h 852"/>
                    <a:gd name="T70" fmla="*/ 199276 w 625"/>
                    <a:gd name="T71" fmla="*/ 541773 h 852"/>
                    <a:gd name="T72" fmla="*/ 260592 w 625"/>
                    <a:gd name="T73" fmla="*/ 418479 h 852"/>
                    <a:gd name="T74" fmla="*/ 294856 w 625"/>
                    <a:gd name="T75" fmla="*/ 650668 h 852"/>
                    <a:gd name="T76" fmla="*/ 452654 w 625"/>
                    <a:gd name="T77" fmla="*/ 602070 h 852"/>
                    <a:gd name="T78" fmla="*/ 288544 w 625"/>
                    <a:gd name="T79" fmla="*/ 644368 h 852"/>
                    <a:gd name="T80" fmla="*/ 452654 w 625"/>
                    <a:gd name="T81" fmla="*/ 456277 h 852"/>
                    <a:gd name="T82" fmla="*/ 288544 w 625"/>
                    <a:gd name="T83" fmla="*/ 368982 h 852"/>
                    <a:gd name="T84" fmla="*/ 288544 w 625"/>
                    <a:gd name="T85" fmla="*/ 316784 h 85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625" h="852">
                      <a:moveTo>
                        <a:pt x="48" y="224"/>
                      </a:moveTo>
                      <a:cubicBezTo>
                        <a:pt x="48" y="200"/>
                        <a:pt x="59" y="188"/>
                        <a:pt x="82" y="188"/>
                      </a:cubicBezTo>
                      <a:lnTo>
                        <a:pt x="82" y="138"/>
                      </a:lnTo>
                      <a:cubicBezTo>
                        <a:pt x="39" y="139"/>
                        <a:pt x="0" y="167"/>
                        <a:pt x="0" y="209"/>
                      </a:cubicBezTo>
                      <a:lnTo>
                        <a:pt x="0" y="783"/>
                      </a:lnTo>
                      <a:cubicBezTo>
                        <a:pt x="0" y="818"/>
                        <a:pt x="34" y="852"/>
                        <a:pt x="69" y="852"/>
                      </a:cubicBezTo>
                      <a:lnTo>
                        <a:pt x="556" y="852"/>
                      </a:lnTo>
                      <a:cubicBezTo>
                        <a:pt x="591" y="852"/>
                        <a:pt x="625" y="818"/>
                        <a:pt x="625" y="783"/>
                      </a:cubicBezTo>
                      <a:lnTo>
                        <a:pt x="625" y="209"/>
                      </a:lnTo>
                      <a:cubicBezTo>
                        <a:pt x="625" y="167"/>
                        <a:pt x="586" y="139"/>
                        <a:pt x="543" y="138"/>
                      </a:cubicBezTo>
                      <a:lnTo>
                        <a:pt x="543" y="188"/>
                      </a:lnTo>
                      <a:cubicBezTo>
                        <a:pt x="566" y="188"/>
                        <a:pt x="577" y="200"/>
                        <a:pt x="577" y="224"/>
                      </a:cubicBezTo>
                      <a:lnTo>
                        <a:pt x="577" y="768"/>
                      </a:lnTo>
                      <a:cubicBezTo>
                        <a:pt x="577" y="785"/>
                        <a:pt x="570" y="803"/>
                        <a:pt x="554" y="803"/>
                      </a:cubicBezTo>
                      <a:lnTo>
                        <a:pt x="71" y="803"/>
                      </a:lnTo>
                      <a:cubicBezTo>
                        <a:pt x="53" y="803"/>
                        <a:pt x="48" y="783"/>
                        <a:pt x="48" y="764"/>
                      </a:cubicBezTo>
                      <a:lnTo>
                        <a:pt x="48" y="224"/>
                      </a:lnTo>
                      <a:close/>
                      <a:moveTo>
                        <a:pt x="270" y="91"/>
                      </a:moveTo>
                      <a:cubicBezTo>
                        <a:pt x="270" y="71"/>
                        <a:pt x="289" y="52"/>
                        <a:pt x="309" y="52"/>
                      </a:cubicBezTo>
                      <a:lnTo>
                        <a:pt x="316" y="52"/>
                      </a:lnTo>
                      <a:cubicBezTo>
                        <a:pt x="336" y="52"/>
                        <a:pt x="355" y="71"/>
                        <a:pt x="355" y="91"/>
                      </a:cubicBezTo>
                      <a:lnTo>
                        <a:pt x="355" y="95"/>
                      </a:lnTo>
                      <a:cubicBezTo>
                        <a:pt x="355" y="117"/>
                        <a:pt x="336" y="136"/>
                        <a:pt x="314" y="136"/>
                      </a:cubicBezTo>
                      <a:lnTo>
                        <a:pt x="311" y="136"/>
                      </a:lnTo>
                      <a:cubicBezTo>
                        <a:pt x="289" y="136"/>
                        <a:pt x="270" y="117"/>
                        <a:pt x="270" y="95"/>
                      </a:cubicBezTo>
                      <a:lnTo>
                        <a:pt x="270" y="91"/>
                      </a:lnTo>
                      <a:close/>
                      <a:moveTo>
                        <a:pt x="218" y="93"/>
                      </a:moveTo>
                      <a:lnTo>
                        <a:pt x="149" y="93"/>
                      </a:lnTo>
                      <a:cubicBezTo>
                        <a:pt x="126" y="93"/>
                        <a:pt x="115" y="104"/>
                        <a:pt x="115" y="127"/>
                      </a:cubicBezTo>
                      <a:lnTo>
                        <a:pt x="115" y="216"/>
                      </a:lnTo>
                      <a:cubicBezTo>
                        <a:pt x="115" y="231"/>
                        <a:pt x="124" y="246"/>
                        <a:pt x="138" y="246"/>
                      </a:cubicBezTo>
                      <a:lnTo>
                        <a:pt x="487" y="246"/>
                      </a:lnTo>
                      <a:cubicBezTo>
                        <a:pt x="501" y="246"/>
                        <a:pt x="510" y="231"/>
                        <a:pt x="510" y="216"/>
                      </a:cubicBezTo>
                      <a:lnTo>
                        <a:pt x="510" y="127"/>
                      </a:lnTo>
                      <a:cubicBezTo>
                        <a:pt x="510" y="104"/>
                        <a:pt x="499" y="93"/>
                        <a:pt x="476" y="93"/>
                      </a:cubicBezTo>
                      <a:lnTo>
                        <a:pt x="407" y="93"/>
                      </a:lnTo>
                      <a:cubicBezTo>
                        <a:pt x="407" y="45"/>
                        <a:pt x="366" y="0"/>
                        <a:pt x="320" y="0"/>
                      </a:cubicBezTo>
                      <a:lnTo>
                        <a:pt x="305" y="0"/>
                      </a:lnTo>
                      <a:cubicBezTo>
                        <a:pt x="259" y="0"/>
                        <a:pt x="218" y="45"/>
                        <a:pt x="218" y="93"/>
                      </a:cubicBezTo>
                      <a:close/>
                      <a:moveTo>
                        <a:pt x="132" y="654"/>
                      </a:moveTo>
                      <a:cubicBezTo>
                        <a:pt x="132" y="649"/>
                        <a:pt x="133" y="647"/>
                        <a:pt x="138" y="647"/>
                      </a:cubicBezTo>
                      <a:lnTo>
                        <a:pt x="221" y="647"/>
                      </a:lnTo>
                      <a:lnTo>
                        <a:pt x="221" y="654"/>
                      </a:lnTo>
                      <a:cubicBezTo>
                        <a:pt x="221" y="661"/>
                        <a:pt x="186" y="680"/>
                        <a:pt x="180" y="684"/>
                      </a:cubicBezTo>
                      <a:cubicBezTo>
                        <a:pt x="174" y="679"/>
                        <a:pt x="161" y="667"/>
                        <a:pt x="151" y="667"/>
                      </a:cubicBezTo>
                      <a:lnTo>
                        <a:pt x="149" y="667"/>
                      </a:lnTo>
                      <a:cubicBezTo>
                        <a:pt x="144" y="667"/>
                        <a:pt x="136" y="675"/>
                        <a:pt x="136" y="680"/>
                      </a:cubicBezTo>
                      <a:lnTo>
                        <a:pt x="136" y="682"/>
                      </a:lnTo>
                      <a:cubicBezTo>
                        <a:pt x="136" y="688"/>
                        <a:pt x="167" y="721"/>
                        <a:pt x="173" y="721"/>
                      </a:cubicBezTo>
                      <a:lnTo>
                        <a:pt x="175" y="721"/>
                      </a:lnTo>
                      <a:cubicBezTo>
                        <a:pt x="180" y="721"/>
                        <a:pt x="214" y="693"/>
                        <a:pt x="221" y="688"/>
                      </a:cubicBezTo>
                      <a:cubicBezTo>
                        <a:pt x="221" y="700"/>
                        <a:pt x="225" y="738"/>
                        <a:pt x="214" y="738"/>
                      </a:cubicBezTo>
                      <a:lnTo>
                        <a:pt x="138" y="738"/>
                      </a:lnTo>
                      <a:cubicBezTo>
                        <a:pt x="133" y="738"/>
                        <a:pt x="132" y="737"/>
                        <a:pt x="132" y="732"/>
                      </a:cubicBezTo>
                      <a:lnTo>
                        <a:pt x="132" y="654"/>
                      </a:lnTo>
                      <a:close/>
                      <a:moveTo>
                        <a:pt x="214" y="760"/>
                      </a:moveTo>
                      <a:cubicBezTo>
                        <a:pt x="255" y="760"/>
                        <a:pt x="240" y="715"/>
                        <a:pt x="242" y="678"/>
                      </a:cubicBezTo>
                      <a:cubicBezTo>
                        <a:pt x="243" y="658"/>
                        <a:pt x="292" y="642"/>
                        <a:pt x="296" y="624"/>
                      </a:cubicBezTo>
                      <a:lnTo>
                        <a:pt x="290" y="624"/>
                      </a:lnTo>
                      <a:cubicBezTo>
                        <a:pt x="275" y="624"/>
                        <a:pt x="253" y="637"/>
                        <a:pt x="242" y="643"/>
                      </a:cubicBezTo>
                      <a:cubicBezTo>
                        <a:pt x="237" y="635"/>
                        <a:pt x="232" y="626"/>
                        <a:pt x="218" y="626"/>
                      </a:cubicBezTo>
                      <a:lnTo>
                        <a:pt x="134" y="626"/>
                      </a:lnTo>
                      <a:cubicBezTo>
                        <a:pt x="122" y="626"/>
                        <a:pt x="110" y="637"/>
                        <a:pt x="110" y="650"/>
                      </a:cubicBezTo>
                      <a:lnTo>
                        <a:pt x="110" y="736"/>
                      </a:lnTo>
                      <a:cubicBezTo>
                        <a:pt x="110" y="750"/>
                        <a:pt x="123" y="760"/>
                        <a:pt x="138" y="760"/>
                      </a:cubicBezTo>
                      <a:lnTo>
                        <a:pt x="214" y="760"/>
                      </a:lnTo>
                      <a:close/>
                      <a:moveTo>
                        <a:pt x="132" y="341"/>
                      </a:moveTo>
                      <a:cubicBezTo>
                        <a:pt x="132" y="336"/>
                        <a:pt x="133" y="335"/>
                        <a:pt x="138" y="335"/>
                      </a:cubicBezTo>
                      <a:lnTo>
                        <a:pt x="214" y="335"/>
                      </a:lnTo>
                      <a:cubicBezTo>
                        <a:pt x="219" y="335"/>
                        <a:pt x="221" y="336"/>
                        <a:pt x="221" y="341"/>
                      </a:cubicBezTo>
                      <a:cubicBezTo>
                        <a:pt x="221" y="346"/>
                        <a:pt x="184" y="371"/>
                        <a:pt x="180" y="371"/>
                      </a:cubicBezTo>
                      <a:cubicBezTo>
                        <a:pt x="175" y="371"/>
                        <a:pt x="164" y="354"/>
                        <a:pt x="151" y="354"/>
                      </a:cubicBezTo>
                      <a:cubicBezTo>
                        <a:pt x="145" y="354"/>
                        <a:pt x="136" y="361"/>
                        <a:pt x="136" y="367"/>
                      </a:cubicBezTo>
                      <a:lnTo>
                        <a:pt x="136" y="369"/>
                      </a:lnTo>
                      <a:cubicBezTo>
                        <a:pt x="136" y="378"/>
                        <a:pt x="166" y="406"/>
                        <a:pt x="173" y="410"/>
                      </a:cubicBezTo>
                      <a:lnTo>
                        <a:pt x="221" y="376"/>
                      </a:lnTo>
                      <a:lnTo>
                        <a:pt x="221" y="425"/>
                      </a:lnTo>
                      <a:lnTo>
                        <a:pt x="132" y="425"/>
                      </a:lnTo>
                      <a:lnTo>
                        <a:pt x="132" y="341"/>
                      </a:lnTo>
                      <a:close/>
                      <a:moveTo>
                        <a:pt x="240" y="330"/>
                      </a:moveTo>
                      <a:cubicBezTo>
                        <a:pt x="237" y="319"/>
                        <a:pt x="228" y="313"/>
                        <a:pt x="214" y="313"/>
                      </a:cubicBezTo>
                      <a:lnTo>
                        <a:pt x="138" y="313"/>
                      </a:lnTo>
                      <a:cubicBezTo>
                        <a:pt x="123" y="313"/>
                        <a:pt x="110" y="322"/>
                        <a:pt x="110" y="337"/>
                      </a:cubicBezTo>
                      <a:lnTo>
                        <a:pt x="110" y="423"/>
                      </a:lnTo>
                      <a:cubicBezTo>
                        <a:pt x="110" y="436"/>
                        <a:pt x="122" y="447"/>
                        <a:pt x="134" y="447"/>
                      </a:cubicBezTo>
                      <a:lnTo>
                        <a:pt x="218" y="447"/>
                      </a:lnTo>
                      <a:cubicBezTo>
                        <a:pt x="252" y="447"/>
                        <a:pt x="242" y="393"/>
                        <a:pt x="241" y="359"/>
                      </a:cubicBezTo>
                      <a:lnTo>
                        <a:pt x="296" y="313"/>
                      </a:lnTo>
                      <a:cubicBezTo>
                        <a:pt x="296" y="313"/>
                        <a:pt x="292" y="311"/>
                        <a:pt x="292" y="311"/>
                      </a:cubicBezTo>
                      <a:cubicBezTo>
                        <a:pt x="271" y="311"/>
                        <a:pt x="253" y="329"/>
                        <a:pt x="240" y="330"/>
                      </a:cubicBezTo>
                      <a:close/>
                      <a:moveTo>
                        <a:pt x="132" y="492"/>
                      </a:moveTo>
                      <a:lnTo>
                        <a:pt x="221" y="492"/>
                      </a:lnTo>
                      <a:lnTo>
                        <a:pt x="221" y="503"/>
                      </a:lnTo>
                      <a:lnTo>
                        <a:pt x="180" y="529"/>
                      </a:lnTo>
                      <a:lnTo>
                        <a:pt x="152" y="508"/>
                      </a:lnTo>
                      <a:cubicBezTo>
                        <a:pt x="145" y="513"/>
                        <a:pt x="136" y="515"/>
                        <a:pt x="136" y="524"/>
                      </a:cubicBezTo>
                      <a:cubicBezTo>
                        <a:pt x="136" y="531"/>
                        <a:pt x="167" y="565"/>
                        <a:pt x="173" y="565"/>
                      </a:cubicBezTo>
                      <a:cubicBezTo>
                        <a:pt x="183" y="565"/>
                        <a:pt x="209" y="536"/>
                        <a:pt x="221" y="533"/>
                      </a:cubicBezTo>
                      <a:lnTo>
                        <a:pt x="221" y="581"/>
                      </a:lnTo>
                      <a:lnTo>
                        <a:pt x="132" y="581"/>
                      </a:lnTo>
                      <a:lnTo>
                        <a:pt x="132" y="492"/>
                      </a:lnTo>
                      <a:close/>
                      <a:moveTo>
                        <a:pt x="242" y="487"/>
                      </a:moveTo>
                      <a:cubicBezTo>
                        <a:pt x="238" y="480"/>
                        <a:pt x="233" y="470"/>
                        <a:pt x="221" y="470"/>
                      </a:cubicBezTo>
                      <a:lnTo>
                        <a:pt x="132" y="470"/>
                      </a:lnTo>
                      <a:cubicBezTo>
                        <a:pt x="121" y="470"/>
                        <a:pt x="110" y="481"/>
                        <a:pt x="110" y="492"/>
                      </a:cubicBezTo>
                      <a:lnTo>
                        <a:pt x="110" y="581"/>
                      </a:lnTo>
                      <a:cubicBezTo>
                        <a:pt x="110" y="591"/>
                        <a:pt x="121" y="602"/>
                        <a:pt x="132" y="602"/>
                      </a:cubicBezTo>
                      <a:lnTo>
                        <a:pt x="221" y="602"/>
                      </a:lnTo>
                      <a:cubicBezTo>
                        <a:pt x="252" y="602"/>
                        <a:pt x="242" y="547"/>
                        <a:pt x="242" y="515"/>
                      </a:cubicBezTo>
                      <a:lnTo>
                        <a:pt x="296" y="469"/>
                      </a:lnTo>
                      <a:lnTo>
                        <a:pt x="289" y="465"/>
                      </a:lnTo>
                      <a:lnTo>
                        <a:pt x="242" y="487"/>
                      </a:lnTo>
                      <a:close/>
                      <a:moveTo>
                        <a:pt x="320" y="716"/>
                      </a:moveTo>
                      <a:cubicBezTo>
                        <a:pt x="320" y="721"/>
                        <a:pt x="322" y="723"/>
                        <a:pt x="327" y="723"/>
                      </a:cubicBezTo>
                      <a:lnTo>
                        <a:pt x="495" y="723"/>
                      </a:lnTo>
                      <a:cubicBezTo>
                        <a:pt x="500" y="723"/>
                        <a:pt x="502" y="721"/>
                        <a:pt x="502" y="716"/>
                      </a:cubicBezTo>
                      <a:lnTo>
                        <a:pt x="502" y="669"/>
                      </a:lnTo>
                      <a:cubicBezTo>
                        <a:pt x="502" y="664"/>
                        <a:pt x="500" y="663"/>
                        <a:pt x="495" y="663"/>
                      </a:cubicBezTo>
                      <a:lnTo>
                        <a:pt x="320" y="663"/>
                      </a:lnTo>
                      <a:lnTo>
                        <a:pt x="320" y="716"/>
                      </a:lnTo>
                      <a:close/>
                      <a:moveTo>
                        <a:pt x="320" y="565"/>
                      </a:moveTo>
                      <a:lnTo>
                        <a:pt x="502" y="565"/>
                      </a:lnTo>
                      <a:lnTo>
                        <a:pt x="502" y="507"/>
                      </a:lnTo>
                      <a:lnTo>
                        <a:pt x="320" y="507"/>
                      </a:lnTo>
                      <a:lnTo>
                        <a:pt x="320" y="565"/>
                      </a:lnTo>
                      <a:close/>
                      <a:moveTo>
                        <a:pt x="320" y="410"/>
                      </a:moveTo>
                      <a:lnTo>
                        <a:pt x="452" y="410"/>
                      </a:lnTo>
                      <a:lnTo>
                        <a:pt x="452" y="352"/>
                      </a:lnTo>
                      <a:lnTo>
                        <a:pt x="320" y="352"/>
                      </a:lnTo>
                      <a:lnTo>
                        <a:pt x="320" y="41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xmlns="" id="{47B02B6E-00B7-4AAB-9EFC-491BCD836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576" y="4615589"/>
                <a:ext cx="1112973" cy="185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Interactive Method</a:t>
                </a:r>
              </a:p>
            </p:txBody>
          </p:sp>
        </p:grpSp>
      </p:grpSp>
      <p:sp>
        <p:nvSpPr>
          <p:cNvPr id="23" name="Line 13">
            <a:extLst>
              <a:ext uri="{FF2B5EF4-FFF2-40B4-BE49-F238E27FC236}">
                <a16:creationId xmlns:a16="http://schemas.microsoft.com/office/drawing/2014/main" xmlns="" id="{02390136-CAE8-4796-AEA9-0158E0657C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5699" y="4153909"/>
            <a:ext cx="1144210" cy="699919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xmlns="" id="{B0B80600-80DB-479E-B994-A28568B89C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5144" y="2861093"/>
            <a:ext cx="0" cy="1340530"/>
          </a:xfrm>
          <a:prstGeom prst="line">
            <a:avLst/>
          </a:prstGeom>
          <a:noFill/>
          <a:ln w="38100" cap="flat" cmpd="sng">
            <a:solidFill>
              <a:srgbClr val="006FBE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00">
            <a:extLst>
              <a:ext uri="{FF2B5EF4-FFF2-40B4-BE49-F238E27FC236}">
                <a16:creationId xmlns:a16="http://schemas.microsoft.com/office/drawing/2014/main" xmlns="" id="{1003F0B6-9D70-4952-9B26-B2C620384408}"/>
              </a:ext>
            </a:extLst>
          </p:cNvPr>
          <p:cNvGrpSpPr/>
          <p:nvPr/>
        </p:nvGrpSpPr>
        <p:grpSpPr>
          <a:xfrm>
            <a:off x="3303943" y="4348404"/>
            <a:ext cx="2306873" cy="1010042"/>
            <a:chOff x="3407409" y="3787108"/>
            <a:chExt cx="2306873" cy="1010042"/>
          </a:xfrm>
        </p:grpSpPr>
        <p:grpSp>
          <p:nvGrpSpPr>
            <p:cNvPr id="26" name="组合 30">
              <a:extLst>
                <a:ext uri="{FF2B5EF4-FFF2-40B4-BE49-F238E27FC236}">
                  <a16:creationId xmlns:a16="http://schemas.microsoft.com/office/drawing/2014/main" xmlns="" id="{1F8EA395-4A02-4E83-8FAC-F3FEC6364242}"/>
                </a:ext>
              </a:extLst>
            </p:cNvPr>
            <p:cNvGrpSpPr/>
            <p:nvPr/>
          </p:nvGrpSpPr>
          <p:grpSpPr>
            <a:xfrm>
              <a:off x="3407409" y="3787108"/>
              <a:ext cx="2306873" cy="1010042"/>
              <a:chOff x="3268157" y="4103821"/>
              <a:chExt cx="2306873" cy="755942"/>
            </a:xfrm>
          </p:grpSpPr>
          <p:sp>
            <p:nvSpPr>
              <p:cNvPr id="30" name="圆角矩形 82">
                <a:extLst>
                  <a:ext uri="{FF2B5EF4-FFF2-40B4-BE49-F238E27FC236}">
                    <a16:creationId xmlns:a16="http://schemas.microsoft.com/office/drawing/2014/main" xmlns="" id="{9249D228-94A9-4492-A225-14C79E0E733B}"/>
                  </a:ext>
                </a:extLst>
              </p:cNvPr>
              <p:cNvSpPr/>
              <p:nvPr/>
            </p:nvSpPr>
            <p:spPr>
              <a:xfrm flipH="1">
                <a:off x="3268157" y="4103821"/>
                <a:ext cx="2302402" cy="73818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0" dist="254000" dir="1026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1" name="Rectangle 42">
                <a:extLst>
                  <a:ext uri="{FF2B5EF4-FFF2-40B4-BE49-F238E27FC236}">
                    <a16:creationId xmlns:a16="http://schemas.microsoft.com/office/drawing/2014/main" xmlns="" id="{AAC4C643-F7F5-4DE3-9A2F-9B2B22E63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626" y="4647974"/>
                <a:ext cx="2302404" cy="2117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8580" tIns="34290" rIns="68580" bIns="3429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700" kern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ICWS 17’, ICSOC 17’, TSC 18’</a:t>
                </a:r>
              </a:p>
            </p:txBody>
          </p:sp>
          <p:sp>
            <p:nvSpPr>
              <p:cNvPr id="32" name="Rectangle 49">
                <a:extLst>
                  <a:ext uri="{FF2B5EF4-FFF2-40B4-BE49-F238E27FC236}">
                    <a16:creationId xmlns:a16="http://schemas.microsoft.com/office/drawing/2014/main" xmlns="" id="{6E6115E2-3868-4316-B21D-D1F9C724A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37" y="4103821"/>
                <a:ext cx="2223183" cy="36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8580" tIns="34290" rIns="68580" bIns="3429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Recommendation of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Web Service Refactoring</a:t>
                </a:r>
              </a:p>
            </p:txBody>
          </p:sp>
        </p:grp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xmlns="" id="{0F18D26D-50D5-446B-B016-1C2DD6625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9744" y="4295577"/>
              <a:ext cx="135715" cy="153987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xmlns="" id="{785F5ACE-D5D0-4311-BA97-88C1EF2C5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2302" y="4293096"/>
              <a:ext cx="153684" cy="174391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xmlns="" id="{1F3C5F98-810F-4A27-8FEA-8FC530A5A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2829" y="4306036"/>
              <a:ext cx="171652" cy="140916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文本框 182">
            <a:extLst>
              <a:ext uri="{FF2B5EF4-FFF2-40B4-BE49-F238E27FC236}">
                <a16:creationId xmlns:a16="http://schemas.microsoft.com/office/drawing/2014/main" xmlns="" id="{C7C58D28-826E-4AE0-84D9-FC2F67007D46}"/>
              </a:ext>
            </a:extLst>
          </p:cNvPr>
          <p:cNvSpPr txBox="1"/>
          <p:nvPr/>
        </p:nvSpPr>
        <p:spPr>
          <a:xfrm rot="19750170">
            <a:off x="1745405" y="226481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rgbClr val="006FBE"/>
                </a:solidFill>
                <a:ea typeface="微软雅黑" pitchFamily="34" charset="-122"/>
                <a:cs typeface="Arial" panose="020B0604020202020204" pitchFamily="34" charset="0"/>
              </a:rPr>
              <a:t>Automated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rgbClr val="006FBE"/>
                </a:solidFill>
                <a:ea typeface="微软雅黑" pitchFamily="34" charset="-122"/>
                <a:cs typeface="Arial" panose="020B0604020202020204" pitchFamily="34" charset="0"/>
              </a:rPr>
              <a:t>Defect Detection </a:t>
            </a:r>
          </a:p>
        </p:txBody>
      </p:sp>
      <p:sp>
        <p:nvSpPr>
          <p:cNvPr id="34" name="文本框 183">
            <a:extLst>
              <a:ext uri="{FF2B5EF4-FFF2-40B4-BE49-F238E27FC236}">
                <a16:creationId xmlns:a16="http://schemas.microsoft.com/office/drawing/2014/main" xmlns="" id="{071278B2-E90F-40EA-9177-98A719EE3082}"/>
              </a:ext>
            </a:extLst>
          </p:cNvPr>
          <p:cNvSpPr txBox="1"/>
          <p:nvPr/>
        </p:nvSpPr>
        <p:spPr>
          <a:xfrm>
            <a:off x="3373473" y="3268284"/>
            <a:ext cx="1512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" kern="0" dirty="0">
                <a:solidFill>
                  <a:srgbClr val="006EBD"/>
                </a:solidFill>
                <a:ea typeface="微软雅黑" pitchFamily="34" charset="-122"/>
                <a:cs typeface="Arial" panose="020B0604020202020204" pitchFamily="34" charset="0"/>
              </a:rPr>
              <a:t>Evolution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" kern="0" dirty="0">
                <a:solidFill>
                  <a:srgbClr val="006EBD"/>
                </a:solidFill>
                <a:ea typeface="微软雅黑" pitchFamily="34" charset="-122"/>
                <a:cs typeface="Arial" panose="020B0604020202020204" pitchFamily="34" charset="0"/>
              </a:rPr>
              <a:t>Prediction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kern="0" dirty="0">
              <a:solidFill>
                <a:srgbClr val="006EBD"/>
              </a:solidFill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35" name="组合 201">
            <a:extLst>
              <a:ext uri="{FF2B5EF4-FFF2-40B4-BE49-F238E27FC236}">
                <a16:creationId xmlns:a16="http://schemas.microsoft.com/office/drawing/2014/main" xmlns="" id="{AD47EB22-5CE2-430D-B2B0-C2E7BD7A9F9F}"/>
              </a:ext>
            </a:extLst>
          </p:cNvPr>
          <p:cNvGrpSpPr/>
          <p:nvPr/>
        </p:nvGrpSpPr>
        <p:grpSpPr>
          <a:xfrm>
            <a:off x="3304030" y="1708620"/>
            <a:ext cx="2306873" cy="986318"/>
            <a:chOff x="3407409" y="3787110"/>
            <a:chExt cx="2306873" cy="986318"/>
          </a:xfrm>
        </p:grpSpPr>
        <p:grpSp>
          <p:nvGrpSpPr>
            <p:cNvPr id="36" name="组合 202">
              <a:extLst>
                <a:ext uri="{FF2B5EF4-FFF2-40B4-BE49-F238E27FC236}">
                  <a16:creationId xmlns:a16="http://schemas.microsoft.com/office/drawing/2014/main" xmlns="" id="{1E0753DF-3E0C-4D65-8A31-C239A2A2F99D}"/>
                </a:ext>
              </a:extLst>
            </p:cNvPr>
            <p:cNvGrpSpPr/>
            <p:nvPr/>
          </p:nvGrpSpPr>
          <p:grpSpPr>
            <a:xfrm>
              <a:off x="3407409" y="3787110"/>
              <a:ext cx="2306873" cy="986318"/>
              <a:chOff x="3268157" y="4103821"/>
              <a:chExt cx="2306873" cy="738186"/>
            </a:xfrm>
          </p:grpSpPr>
          <p:sp>
            <p:nvSpPr>
              <p:cNvPr id="40" name="圆角矩形 82">
                <a:extLst>
                  <a:ext uri="{FF2B5EF4-FFF2-40B4-BE49-F238E27FC236}">
                    <a16:creationId xmlns:a16="http://schemas.microsoft.com/office/drawing/2014/main" xmlns="" id="{DE1CA556-151D-43E3-B91D-5155D6CDD401}"/>
                  </a:ext>
                </a:extLst>
              </p:cNvPr>
              <p:cNvSpPr/>
              <p:nvPr/>
            </p:nvSpPr>
            <p:spPr>
              <a:xfrm flipH="1">
                <a:off x="3268157" y="4103821"/>
                <a:ext cx="2302402" cy="73818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0" dist="254000" dir="1026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1" name="Rectangle 42">
                <a:extLst>
                  <a:ext uri="{FF2B5EF4-FFF2-40B4-BE49-F238E27FC236}">
                    <a16:creationId xmlns:a16="http://schemas.microsoft.com/office/drawing/2014/main" xmlns="" id="{6FC54CF2-31BC-4D0D-99D8-A2A67E5C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626" y="4647974"/>
                <a:ext cx="2302404" cy="1585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8580" tIns="34290" rIns="68580" bIns="3429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700" kern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MEDES 15’, ICWS 17’</a:t>
                </a:r>
              </a:p>
            </p:txBody>
          </p:sp>
          <p:sp>
            <p:nvSpPr>
              <p:cNvPr id="42" name="Rectangle 49">
                <a:extLst>
                  <a:ext uri="{FF2B5EF4-FFF2-40B4-BE49-F238E27FC236}">
                    <a16:creationId xmlns:a16="http://schemas.microsoft.com/office/drawing/2014/main" xmlns="" id="{7BB936B5-4940-405C-8722-649A90306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37" y="4103821"/>
                <a:ext cx="2223183" cy="36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8580" tIns="34290" rIns="68580" bIns="3429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Prediction of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Design Defects</a:t>
                </a:r>
              </a:p>
            </p:txBody>
          </p:sp>
        </p:grp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40375740-C9B7-436A-8E9A-D71EB6FD6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9744" y="4295577"/>
              <a:ext cx="135715" cy="153987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xmlns="" id="{FBCFD745-C5AF-4742-88C5-DDD6C1234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2302" y="4293096"/>
              <a:ext cx="153684" cy="174391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xmlns="" id="{566E9901-F24A-480B-9D12-D0BD5D683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2829" y="4306036"/>
              <a:ext cx="171652" cy="140916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组合 209">
            <a:extLst>
              <a:ext uri="{FF2B5EF4-FFF2-40B4-BE49-F238E27FC236}">
                <a16:creationId xmlns:a16="http://schemas.microsoft.com/office/drawing/2014/main" xmlns="" id="{8D6AF731-B5AC-453C-953B-3FA7D489E2EE}"/>
              </a:ext>
            </a:extLst>
          </p:cNvPr>
          <p:cNvGrpSpPr/>
          <p:nvPr/>
        </p:nvGrpSpPr>
        <p:grpSpPr>
          <a:xfrm>
            <a:off x="5740971" y="3025371"/>
            <a:ext cx="2306873" cy="986317"/>
            <a:chOff x="3407409" y="3787104"/>
            <a:chExt cx="2306873" cy="986317"/>
          </a:xfrm>
        </p:grpSpPr>
        <p:grpSp>
          <p:nvGrpSpPr>
            <p:cNvPr id="44" name="组合 210">
              <a:extLst>
                <a:ext uri="{FF2B5EF4-FFF2-40B4-BE49-F238E27FC236}">
                  <a16:creationId xmlns:a16="http://schemas.microsoft.com/office/drawing/2014/main" xmlns="" id="{FBFED3D3-5396-466E-9C34-6E4CBBD98596}"/>
                </a:ext>
              </a:extLst>
            </p:cNvPr>
            <p:cNvGrpSpPr/>
            <p:nvPr/>
          </p:nvGrpSpPr>
          <p:grpSpPr>
            <a:xfrm>
              <a:off x="3407409" y="3787104"/>
              <a:ext cx="2306873" cy="986317"/>
              <a:chOff x="3268157" y="4103820"/>
              <a:chExt cx="2306873" cy="738186"/>
            </a:xfrm>
          </p:grpSpPr>
          <p:sp>
            <p:nvSpPr>
              <p:cNvPr id="48" name="圆角矩形 82">
                <a:extLst>
                  <a:ext uri="{FF2B5EF4-FFF2-40B4-BE49-F238E27FC236}">
                    <a16:creationId xmlns:a16="http://schemas.microsoft.com/office/drawing/2014/main" xmlns="" id="{41F55A9B-C4E8-463A-9EB9-D559864E8E05}"/>
                  </a:ext>
                </a:extLst>
              </p:cNvPr>
              <p:cNvSpPr/>
              <p:nvPr/>
            </p:nvSpPr>
            <p:spPr>
              <a:xfrm flipH="1">
                <a:off x="3268157" y="4103820"/>
                <a:ext cx="2302402" cy="73818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0" dist="254000" dir="1026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9" name="Rectangle 42">
                <a:extLst>
                  <a:ext uri="{FF2B5EF4-FFF2-40B4-BE49-F238E27FC236}">
                    <a16:creationId xmlns:a16="http://schemas.microsoft.com/office/drawing/2014/main" xmlns="" id="{8FC638A5-E4AB-4516-A5BD-D7DD8424A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626" y="4647975"/>
                <a:ext cx="2302404" cy="1585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8580" tIns="34290" rIns="68580" bIns="3429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700" kern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ICWS 17’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419C405C-DC71-4AEE-B919-D5C788E1E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37" y="4103821"/>
                <a:ext cx="2223183" cy="36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8580" tIns="34290" rIns="68580" bIns="3429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Detection of Changes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Among Service Releases</a:t>
                </a:r>
              </a:p>
            </p:txBody>
          </p:sp>
        </p:grp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xmlns="" id="{56BAF0A1-58DF-4969-93A4-E52DE330F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9744" y="4295577"/>
              <a:ext cx="135715" cy="153987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xmlns="" id="{A464EA68-48A9-4B4C-B9C4-EAB97AEDF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2302" y="4293096"/>
              <a:ext cx="153684" cy="174391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xmlns="" id="{7D2CDF65-00FF-4CFC-96DB-5882E1BE1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2829" y="4306036"/>
              <a:ext cx="171652" cy="140916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组合 217">
            <a:extLst>
              <a:ext uri="{FF2B5EF4-FFF2-40B4-BE49-F238E27FC236}">
                <a16:creationId xmlns:a16="http://schemas.microsoft.com/office/drawing/2014/main" xmlns="" id="{AC101CA8-C0EA-434A-A4B0-63EA6ABA3652}"/>
              </a:ext>
            </a:extLst>
          </p:cNvPr>
          <p:cNvGrpSpPr/>
          <p:nvPr/>
        </p:nvGrpSpPr>
        <p:grpSpPr>
          <a:xfrm>
            <a:off x="902743" y="3025372"/>
            <a:ext cx="2306873" cy="986318"/>
            <a:chOff x="3407409" y="3787110"/>
            <a:chExt cx="2306873" cy="986318"/>
          </a:xfrm>
        </p:grpSpPr>
        <p:grpSp>
          <p:nvGrpSpPr>
            <p:cNvPr id="52" name="组合 218">
              <a:extLst>
                <a:ext uri="{FF2B5EF4-FFF2-40B4-BE49-F238E27FC236}">
                  <a16:creationId xmlns:a16="http://schemas.microsoft.com/office/drawing/2014/main" xmlns="" id="{D3CC7B4F-6C8C-49D9-A875-5730CD529A40}"/>
                </a:ext>
              </a:extLst>
            </p:cNvPr>
            <p:cNvGrpSpPr/>
            <p:nvPr/>
          </p:nvGrpSpPr>
          <p:grpSpPr>
            <a:xfrm>
              <a:off x="3407409" y="3787110"/>
              <a:ext cx="2306873" cy="986318"/>
              <a:chOff x="3268157" y="4103821"/>
              <a:chExt cx="2306873" cy="738186"/>
            </a:xfrm>
          </p:grpSpPr>
          <p:sp>
            <p:nvSpPr>
              <p:cNvPr id="56" name="圆角矩形 82">
                <a:extLst>
                  <a:ext uri="{FF2B5EF4-FFF2-40B4-BE49-F238E27FC236}">
                    <a16:creationId xmlns:a16="http://schemas.microsoft.com/office/drawing/2014/main" xmlns="" id="{8C87B2AE-0DE9-4140-99E4-D4599265CFBD}"/>
                  </a:ext>
                </a:extLst>
              </p:cNvPr>
              <p:cNvSpPr/>
              <p:nvPr/>
            </p:nvSpPr>
            <p:spPr>
              <a:xfrm flipH="1">
                <a:off x="3268157" y="4103821"/>
                <a:ext cx="2302402" cy="73818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0" dist="254000" dir="1026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xmlns="" id="{49FC7F88-5B19-40E2-8187-B669574A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626" y="4647974"/>
                <a:ext cx="2302404" cy="1585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8580" tIns="34290" rIns="68580" bIns="3429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700" kern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</a:rPr>
                  <a:t>ICSOC 16’, ICWS 16’  ICWS 17’</a:t>
                </a:r>
              </a:p>
            </p:txBody>
          </p:sp>
          <p:sp>
            <p:nvSpPr>
              <p:cNvPr id="58" name="Rectangle 49">
                <a:extLst>
                  <a:ext uri="{FF2B5EF4-FFF2-40B4-BE49-F238E27FC236}">
                    <a16:creationId xmlns:a16="http://schemas.microsoft.com/office/drawing/2014/main" xmlns="" id="{FC10A56A-C9F6-4EC7-91F8-52782610D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37" y="4103821"/>
                <a:ext cx="2223183" cy="36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8580" tIns="34290" rIns="68580" bIns="3429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Detection of Web Service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Design Defects </a:t>
                </a:r>
              </a:p>
            </p:txBody>
          </p:sp>
        </p:grp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xmlns="" id="{B3562263-E83F-498E-B73D-857102566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9744" y="4295577"/>
              <a:ext cx="135715" cy="153987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xmlns="" id="{902D7C6F-F646-4016-AFE8-55897921C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2302" y="4293096"/>
              <a:ext cx="153684" cy="174391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xmlns="" id="{554916B9-27F1-405F-87AA-11AA29CED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2829" y="4306036"/>
              <a:ext cx="171652" cy="140916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Line 13">
            <a:extLst>
              <a:ext uri="{FF2B5EF4-FFF2-40B4-BE49-F238E27FC236}">
                <a16:creationId xmlns:a16="http://schemas.microsoft.com/office/drawing/2014/main" xmlns="" id="{161C56E2-E8A3-4472-B4CA-0212191BDF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0971" y="4157318"/>
            <a:ext cx="1129614" cy="696511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文本框 228">
            <a:extLst>
              <a:ext uri="{FF2B5EF4-FFF2-40B4-BE49-F238E27FC236}">
                <a16:creationId xmlns:a16="http://schemas.microsoft.com/office/drawing/2014/main" xmlns="" id="{D1568944-1591-4BAC-BCD6-DA306A4D3538}"/>
              </a:ext>
            </a:extLst>
          </p:cNvPr>
          <p:cNvSpPr txBox="1"/>
          <p:nvPr/>
        </p:nvSpPr>
        <p:spPr>
          <a:xfrm rot="19656831">
            <a:off x="5657848" y="4469859"/>
            <a:ext cx="151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rgbClr val="006FBD"/>
                </a:solidFill>
                <a:ea typeface="微软雅黑" pitchFamily="34" charset="-122"/>
                <a:cs typeface="Arial" panose="020B0604020202020204" pitchFamily="34" charset="0"/>
              </a:rPr>
              <a:t>Change History</a:t>
            </a: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xmlns="" id="{947F2C86-5247-4F3A-BBE1-3D0543B171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0971" y="2227545"/>
            <a:ext cx="1129614" cy="696365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231">
            <a:extLst>
              <a:ext uri="{FF2B5EF4-FFF2-40B4-BE49-F238E27FC236}">
                <a16:creationId xmlns:a16="http://schemas.microsoft.com/office/drawing/2014/main" xmlns="" id="{9BCC9681-6E7E-490A-B022-58970B17A7FC}"/>
              </a:ext>
            </a:extLst>
          </p:cNvPr>
          <p:cNvSpPr txBox="1"/>
          <p:nvPr/>
        </p:nvSpPr>
        <p:spPr>
          <a:xfrm rot="1891502">
            <a:off x="5666512" y="2371119"/>
            <a:ext cx="1512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srgbClr val="006FBD"/>
                </a:solidFill>
                <a:ea typeface="微软雅黑" pitchFamily="34" charset="-122"/>
                <a:cs typeface="Arial" panose="020B0604020202020204" pitchFamily="34" charset="0"/>
              </a:rPr>
              <a:t>Design History </a:t>
            </a:r>
          </a:p>
        </p:txBody>
      </p:sp>
      <p:sp>
        <p:nvSpPr>
          <p:cNvPr id="63" name="Line 13">
            <a:extLst>
              <a:ext uri="{FF2B5EF4-FFF2-40B4-BE49-F238E27FC236}">
                <a16:creationId xmlns:a16="http://schemas.microsoft.com/office/drawing/2014/main" xmlns="" id="{A300EF32-E355-4B0F-89AE-018E8E036E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5699" y="2217903"/>
            <a:ext cx="1144210" cy="703586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4" name="组合 256">
            <a:extLst>
              <a:ext uri="{FF2B5EF4-FFF2-40B4-BE49-F238E27FC236}">
                <a16:creationId xmlns:a16="http://schemas.microsoft.com/office/drawing/2014/main" xmlns="" id="{F5AA4D26-34FC-4E83-9591-83F56B42A034}"/>
              </a:ext>
            </a:extLst>
          </p:cNvPr>
          <p:cNvGrpSpPr/>
          <p:nvPr/>
        </p:nvGrpSpPr>
        <p:grpSpPr>
          <a:xfrm>
            <a:off x="6731142" y="5138395"/>
            <a:ext cx="1972534" cy="722176"/>
            <a:chOff x="6887041" y="4182303"/>
            <a:chExt cx="2432910" cy="902720"/>
          </a:xfrm>
        </p:grpSpPr>
        <p:sp>
          <p:nvSpPr>
            <p:cNvPr id="65" name="TextBox 33">
              <a:extLst>
                <a:ext uri="{FF2B5EF4-FFF2-40B4-BE49-F238E27FC236}">
                  <a16:creationId xmlns:a16="http://schemas.microsoft.com/office/drawing/2014/main" xmlns="" id="{4C65A44B-5F70-409E-930D-18047398BCF7}"/>
                </a:ext>
              </a:extLst>
            </p:cNvPr>
            <p:cNvSpPr txBox="1"/>
            <p:nvPr/>
          </p:nvSpPr>
          <p:spPr>
            <a:xfrm>
              <a:off x="7876248" y="4416804"/>
              <a:ext cx="1443703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Refactored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Service Design</a:t>
              </a:r>
            </a:p>
          </p:txBody>
        </p:sp>
        <p:grpSp>
          <p:nvGrpSpPr>
            <p:cNvPr id="66" name="组合 236">
              <a:extLst>
                <a:ext uri="{FF2B5EF4-FFF2-40B4-BE49-F238E27FC236}">
                  <a16:creationId xmlns:a16="http://schemas.microsoft.com/office/drawing/2014/main" xmlns="" id="{313E9E8A-798E-48E9-8F32-421371146969}"/>
                </a:ext>
              </a:extLst>
            </p:cNvPr>
            <p:cNvGrpSpPr/>
            <p:nvPr/>
          </p:nvGrpSpPr>
          <p:grpSpPr>
            <a:xfrm rot="5400000">
              <a:off x="7022103" y="4047241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8" name="等腰三角形 43">
                <a:extLst>
                  <a:ext uri="{FF2B5EF4-FFF2-40B4-BE49-F238E27FC236}">
                    <a16:creationId xmlns:a16="http://schemas.microsoft.com/office/drawing/2014/main" xmlns="" id="{CA779642-F9C3-4F0D-9C36-49910C04B5E0}"/>
                  </a:ext>
                </a:extLst>
              </p:cNvPr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9" name="等腰三角形 42">
                <a:extLst>
                  <a:ext uri="{FF2B5EF4-FFF2-40B4-BE49-F238E27FC236}">
                    <a16:creationId xmlns:a16="http://schemas.microsoft.com/office/drawing/2014/main" xmlns="" id="{031780CA-9E5E-464F-8991-5A060E739D22}"/>
                  </a:ext>
                </a:extLst>
              </p:cNvPr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67" name="KSO_Shape">
              <a:extLst>
                <a:ext uri="{FF2B5EF4-FFF2-40B4-BE49-F238E27FC236}">
                  <a16:creationId xmlns:a16="http://schemas.microsoft.com/office/drawing/2014/main" xmlns="" id="{235243FD-A63A-4B3D-A548-956DEC77C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973" y="4381168"/>
              <a:ext cx="522958" cy="51772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70" name="组合 255">
            <a:extLst>
              <a:ext uri="{FF2B5EF4-FFF2-40B4-BE49-F238E27FC236}">
                <a16:creationId xmlns:a16="http://schemas.microsoft.com/office/drawing/2014/main" xmlns="" id="{683687D5-131C-4279-94A3-CFAD8F9CF70F}"/>
              </a:ext>
            </a:extLst>
          </p:cNvPr>
          <p:cNvGrpSpPr/>
          <p:nvPr/>
        </p:nvGrpSpPr>
        <p:grpSpPr>
          <a:xfrm>
            <a:off x="397348" y="5138396"/>
            <a:ext cx="1715582" cy="722176"/>
            <a:chOff x="177045" y="4177350"/>
            <a:chExt cx="2144478" cy="902720"/>
          </a:xfrm>
        </p:grpSpPr>
        <p:sp>
          <p:nvSpPr>
            <p:cNvPr id="71" name="TextBox 32">
              <a:extLst>
                <a:ext uri="{FF2B5EF4-FFF2-40B4-BE49-F238E27FC236}">
                  <a16:creationId xmlns:a16="http://schemas.microsoft.com/office/drawing/2014/main" xmlns="" id="{E7B278E8-3DBE-4A83-8302-2648A3537289}"/>
                </a:ext>
              </a:extLst>
            </p:cNvPr>
            <p:cNvSpPr txBox="1"/>
            <p:nvPr/>
          </p:nvSpPr>
          <p:spPr>
            <a:xfrm>
              <a:off x="177045" y="4410663"/>
              <a:ext cx="126348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kern="0" dirty="0">
                  <a:latin typeface="微软雅黑" pitchFamily="34" charset="-122"/>
                  <a:ea typeface="微软雅黑" pitchFamily="34" charset="-122"/>
                </a:rPr>
                <a:t>Existing Service </a:t>
              </a:r>
            </a:p>
          </p:txBody>
        </p:sp>
        <p:grpSp>
          <p:nvGrpSpPr>
            <p:cNvPr id="72" name="组合 245">
              <a:extLst>
                <a:ext uri="{FF2B5EF4-FFF2-40B4-BE49-F238E27FC236}">
                  <a16:creationId xmlns:a16="http://schemas.microsoft.com/office/drawing/2014/main" xmlns="" id="{5CEEA022-B0E8-4054-B5FC-D7186FEA401C}"/>
                </a:ext>
              </a:extLst>
            </p:cNvPr>
            <p:cNvGrpSpPr/>
            <p:nvPr/>
          </p:nvGrpSpPr>
          <p:grpSpPr>
            <a:xfrm rot="16200000">
              <a:off x="1283741" y="4042288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等腰三角形 43">
                <a:extLst>
                  <a:ext uri="{FF2B5EF4-FFF2-40B4-BE49-F238E27FC236}">
                    <a16:creationId xmlns:a16="http://schemas.microsoft.com/office/drawing/2014/main" xmlns="" id="{6789966D-B38C-49E0-AAAD-C61BE022EFA2}"/>
                  </a:ext>
                </a:extLst>
              </p:cNvPr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5" name="等腰三角形 42">
                <a:extLst>
                  <a:ext uri="{FF2B5EF4-FFF2-40B4-BE49-F238E27FC236}">
                    <a16:creationId xmlns:a16="http://schemas.microsoft.com/office/drawing/2014/main" xmlns="" id="{2E0588A2-D637-4086-9E9E-081F91EC4644}"/>
                  </a:ext>
                </a:extLst>
              </p:cNvPr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73" name="KSO_Shape">
              <a:extLst>
                <a:ext uri="{FF2B5EF4-FFF2-40B4-BE49-F238E27FC236}">
                  <a16:creationId xmlns:a16="http://schemas.microsoft.com/office/drawing/2014/main" xmlns="" id="{FC909E7A-9819-4747-9CC2-866BF52F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992" y="4377088"/>
              <a:ext cx="517292" cy="445733"/>
            </a:xfrm>
            <a:custGeom>
              <a:avLst/>
              <a:gdLst>
                <a:gd name="T0" fmla="*/ 838518 w 3856038"/>
                <a:gd name="T1" fmla="*/ 3035936 h 3319463"/>
                <a:gd name="T2" fmla="*/ 807086 w 3856038"/>
                <a:gd name="T3" fmla="*/ 3078481 h 3319463"/>
                <a:gd name="T4" fmla="*/ 345758 w 3856038"/>
                <a:gd name="T5" fmla="*/ 3083244 h 3319463"/>
                <a:gd name="T6" fmla="*/ 306705 w 3856038"/>
                <a:gd name="T7" fmla="*/ 3047684 h 3319463"/>
                <a:gd name="T8" fmla="*/ 1938189 w 3856038"/>
                <a:gd name="T9" fmla="*/ 1874411 h 3319463"/>
                <a:gd name="T10" fmla="*/ 2032113 w 3856038"/>
                <a:gd name="T11" fmla="*/ 1927728 h 3319463"/>
                <a:gd name="T12" fmla="*/ 2127625 w 3856038"/>
                <a:gd name="T13" fmla="*/ 1936931 h 3319463"/>
                <a:gd name="T14" fmla="*/ 2209174 w 3856038"/>
                <a:gd name="T15" fmla="*/ 1913446 h 3319463"/>
                <a:gd name="T16" fmla="*/ 2208222 w 3856038"/>
                <a:gd name="T17" fmla="*/ 3063251 h 3319463"/>
                <a:gd name="T18" fmla="*/ 2159673 w 3856038"/>
                <a:gd name="T19" fmla="*/ 3086101 h 3319463"/>
                <a:gd name="T20" fmla="*/ 1703060 w 3856038"/>
                <a:gd name="T21" fmla="*/ 3067694 h 3319463"/>
                <a:gd name="T22" fmla="*/ 1684338 w 3856038"/>
                <a:gd name="T23" fmla="*/ 1620838 h 3319463"/>
                <a:gd name="T24" fmla="*/ 1517659 w 3856038"/>
                <a:gd name="T25" fmla="*/ 3063249 h 3319463"/>
                <a:gd name="T26" fmla="*/ 1469110 w 3856038"/>
                <a:gd name="T27" fmla="*/ 3086100 h 3319463"/>
                <a:gd name="T28" fmla="*/ 1012179 w 3856038"/>
                <a:gd name="T29" fmla="*/ 3067693 h 3319463"/>
                <a:gd name="T30" fmla="*/ 993775 w 3856038"/>
                <a:gd name="T31" fmla="*/ 2030516 h 3319463"/>
                <a:gd name="T32" fmla="*/ 2903512 w 3856038"/>
                <a:gd name="T33" fmla="*/ 3058483 h 3319463"/>
                <a:gd name="T34" fmla="*/ 2858002 w 3856038"/>
                <a:gd name="T35" fmla="*/ 3085784 h 3319463"/>
                <a:gd name="T36" fmla="*/ 2397814 w 3856038"/>
                <a:gd name="T37" fmla="*/ 3071816 h 3319463"/>
                <a:gd name="T38" fmla="*/ 2374900 w 3856038"/>
                <a:gd name="T39" fmla="*/ 3023247 h 3319463"/>
                <a:gd name="T40" fmla="*/ 3393565 w 3856038"/>
                <a:gd name="T41" fmla="*/ 829618 h 3319463"/>
                <a:gd name="T42" fmla="*/ 3441797 w 3856038"/>
                <a:gd name="T43" fmla="*/ 916284 h 3319463"/>
                <a:gd name="T44" fmla="*/ 3518904 w 3856038"/>
                <a:gd name="T45" fmla="*/ 976601 h 3319463"/>
                <a:gd name="T46" fmla="*/ 3605213 w 3856038"/>
                <a:gd name="T47" fmla="*/ 3023244 h 3319463"/>
                <a:gd name="T48" fmla="*/ 3582367 w 3856038"/>
                <a:gd name="T49" fmla="*/ 3071815 h 3319463"/>
                <a:gd name="T50" fmla="*/ 3123532 w 3856038"/>
                <a:gd name="T51" fmla="*/ 3085783 h 3319463"/>
                <a:gd name="T52" fmla="*/ 3077839 w 3856038"/>
                <a:gd name="T53" fmla="*/ 3058481 h 3319463"/>
                <a:gd name="T54" fmla="*/ 3032368 w 3856038"/>
                <a:gd name="T55" fmla="*/ 0 h 3319463"/>
                <a:gd name="T56" fmla="*/ 3669057 w 3856038"/>
                <a:gd name="T57" fmla="*/ 6984 h 3319463"/>
                <a:gd name="T58" fmla="*/ 3714445 w 3856038"/>
                <a:gd name="T59" fmla="*/ 35552 h 3319463"/>
                <a:gd name="T60" fmla="*/ 3742692 w 3856038"/>
                <a:gd name="T61" fmla="*/ 80308 h 3319463"/>
                <a:gd name="T62" fmla="*/ 3749358 w 3856038"/>
                <a:gd name="T63" fmla="*/ 717377 h 3319463"/>
                <a:gd name="T64" fmla="*/ 3735075 w 3856038"/>
                <a:gd name="T65" fmla="*/ 769117 h 3319463"/>
                <a:gd name="T66" fmla="*/ 3700797 w 3856038"/>
                <a:gd name="T67" fmla="*/ 808795 h 3319463"/>
                <a:gd name="T68" fmla="*/ 3652870 w 3856038"/>
                <a:gd name="T69" fmla="*/ 830698 h 3319463"/>
                <a:gd name="T70" fmla="*/ 3597644 w 3856038"/>
                <a:gd name="T71" fmla="*/ 829110 h 3319463"/>
                <a:gd name="T72" fmla="*/ 3550670 w 3856038"/>
                <a:gd name="T73" fmla="*/ 804986 h 3319463"/>
                <a:gd name="T74" fmla="*/ 3518296 w 3856038"/>
                <a:gd name="T75" fmla="*/ 764039 h 3319463"/>
                <a:gd name="T76" fmla="*/ 3506552 w 3856038"/>
                <a:gd name="T77" fmla="*/ 711346 h 3319463"/>
                <a:gd name="T78" fmla="*/ 2155095 w 3856038"/>
                <a:gd name="T79" fmla="*/ 1756621 h 3319463"/>
                <a:gd name="T80" fmla="*/ 2103678 w 3856038"/>
                <a:gd name="T81" fmla="*/ 1768049 h 3319463"/>
                <a:gd name="T82" fmla="*/ 2052577 w 3856038"/>
                <a:gd name="T83" fmla="*/ 1756621 h 3319463"/>
                <a:gd name="T84" fmla="*/ 207257 w 3856038"/>
                <a:gd name="T85" fmla="*/ 2594619 h 3319463"/>
                <a:gd name="T86" fmla="*/ 161553 w 3856038"/>
                <a:gd name="T87" fmla="*/ 2623505 h 3319463"/>
                <a:gd name="T88" fmla="*/ 109818 w 3856038"/>
                <a:gd name="T89" fmla="*/ 2629853 h 3319463"/>
                <a:gd name="T90" fmla="*/ 59670 w 3856038"/>
                <a:gd name="T91" fmla="*/ 2613665 h 3319463"/>
                <a:gd name="T92" fmla="*/ 19996 w 3856038"/>
                <a:gd name="T93" fmla="*/ 2575574 h 3319463"/>
                <a:gd name="T94" fmla="*/ 952 w 3856038"/>
                <a:gd name="T95" fmla="*/ 2526056 h 3319463"/>
                <a:gd name="T96" fmla="*/ 5078 w 3856038"/>
                <a:gd name="T97" fmla="*/ 2473998 h 3319463"/>
                <a:gd name="T98" fmla="*/ 31105 w 3856038"/>
                <a:gd name="T99" fmla="*/ 2427337 h 3319463"/>
                <a:gd name="T100" fmla="*/ 1492697 w 3856038"/>
                <a:gd name="T101" fmla="*/ 975760 h 3319463"/>
                <a:gd name="T102" fmla="*/ 1543797 w 3856038"/>
                <a:gd name="T103" fmla="*/ 964333 h 3319463"/>
                <a:gd name="T104" fmla="*/ 1595215 w 3856038"/>
                <a:gd name="T105" fmla="*/ 975760 h 3319463"/>
                <a:gd name="T106" fmla="*/ 3334526 w 3856038"/>
                <a:gd name="T107" fmla="*/ 243464 h 3319463"/>
                <a:gd name="T108" fmla="*/ 2991107 w 3856038"/>
                <a:gd name="T109" fmla="*/ 233624 h 3319463"/>
                <a:gd name="T110" fmla="*/ 2948576 w 3856038"/>
                <a:gd name="T111" fmla="*/ 203151 h 3319463"/>
                <a:gd name="T112" fmla="*/ 2922550 w 3856038"/>
                <a:gd name="T113" fmla="*/ 157760 h 3319463"/>
                <a:gd name="T114" fmla="*/ 2918424 w 3856038"/>
                <a:gd name="T115" fmla="*/ 102845 h 3319463"/>
                <a:gd name="T116" fmla="*/ 2937468 w 3856038"/>
                <a:gd name="T117" fmla="*/ 53645 h 3319463"/>
                <a:gd name="T118" fmla="*/ 2975555 w 3856038"/>
                <a:gd name="T119" fmla="*/ 17459 h 3319463"/>
                <a:gd name="T120" fmla="*/ 3026338 w 3856038"/>
                <a:gd name="T121" fmla="*/ 318 h 3319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6038" h="3319463">
                  <a:moveTo>
                    <a:pt x="50800" y="3187700"/>
                  </a:moveTo>
                  <a:lnTo>
                    <a:pt x="3856038" y="3187700"/>
                  </a:lnTo>
                  <a:lnTo>
                    <a:pt x="3856038" y="3319463"/>
                  </a:lnTo>
                  <a:lnTo>
                    <a:pt x="50800" y="3319463"/>
                  </a:lnTo>
                  <a:lnTo>
                    <a:pt x="50800" y="3187700"/>
                  </a:lnTo>
                  <a:close/>
                  <a:moveTo>
                    <a:pt x="839788" y="2182813"/>
                  </a:moveTo>
                  <a:lnTo>
                    <a:pt x="839788" y="3023236"/>
                  </a:lnTo>
                  <a:lnTo>
                    <a:pt x="839471" y="3029586"/>
                  </a:lnTo>
                  <a:lnTo>
                    <a:pt x="838518" y="3035936"/>
                  </a:lnTo>
                  <a:lnTo>
                    <a:pt x="837248" y="3041969"/>
                  </a:lnTo>
                  <a:lnTo>
                    <a:pt x="834708" y="3047684"/>
                  </a:lnTo>
                  <a:lnTo>
                    <a:pt x="832486" y="3053399"/>
                  </a:lnTo>
                  <a:lnTo>
                    <a:pt x="829311" y="3058479"/>
                  </a:lnTo>
                  <a:lnTo>
                    <a:pt x="825501" y="3063241"/>
                  </a:lnTo>
                  <a:lnTo>
                    <a:pt x="821373" y="3067686"/>
                  </a:lnTo>
                  <a:lnTo>
                    <a:pt x="816928" y="3071814"/>
                  </a:lnTo>
                  <a:lnTo>
                    <a:pt x="812166" y="3075306"/>
                  </a:lnTo>
                  <a:lnTo>
                    <a:pt x="807086" y="3078481"/>
                  </a:lnTo>
                  <a:lnTo>
                    <a:pt x="801688" y="3081339"/>
                  </a:lnTo>
                  <a:lnTo>
                    <a:pt x="795656" y="3083244"/>
                  </a:lnTo>
                  <a:lnTo>
                    <a:pt x="789623" y="3084831"/>
                  </a:lnTo>
                  <a:lnTo>
                    <a:pt x="783591" y="3085784"/>
                  </a:lnTo>
                  <a:lnTo>
                    <a:pt x="777241" y="3086101"/>
                  </a:lnTo>
                  <a:lnTo>
                    <a:pt x="364173" y="3086101"/>
                  </a:lnTo>
                  <a:lnTo>
                    <a:pt x="357823" y="3085784"/>
                  </a:lnTo>
                  <a:lnTo>
                    <a:pt x="351473" y="3084831"/>
                  </a:lnTo>
                  <a:lnTo>
                    <a:pt x="345758" y="3083244"/>
                  </a:lnTo>
                  <a:lnTo>
                    <a:pt x="339725" y="3081339"/>
                  </a:lnTo>
                  <a:lnTo>
                    <a:pt x="334328" y="3078481"/>
                  </a:lnTo>
                  <a:lnTo>
                    <a:pt x="329248" y="3075306"/>
                  </a:lnTo>
                  <a:lnTo>
                    <a:pt x="324485" y="3071814"/>
                  </a:lnTo>
                  <a:lnTo>
                    <a:pt x="320040" y="3067686"/>
                  </a:lnTo>
                  <a:lnTo>
                    <a:pt x="315595" y="3063241"/>
                  </a:lnTo>
                  <a:lnTo>
                    <a:pt x="312103" y="3058479"/>
                  </a:lnTo>
                  <a:lnTo>
                    <a:pt x="308928" y="3053399"/>
                  </a:lnTo>
                  <a:lnTo>
                    <a:pt x="306705" y="3047684"/>
                  </a:lnTo>
                  <a:lnTo>
                    <a:pt x="304165" y="3041969"/>
                  </a:lnTo>
                  <a:lnTo>
                    <a:pt x="302578" y="3035936"/>
                  </a:lnTo>
                  <a:lnTo>
                    <a:pt x="301943" y="3029586"/>
                  </a:lnTo>
                  <a:lnTo>
                    <a:pt x="301625" y="3023236"/>
                  </a:lnTo>
                  <a:lnTo>
                    <a:pt x="301625" y="2721293"/>
                  </a:lnTo>
                  <a:lnTo>
                    <a:pt x="839788" y="2182813"/>
                  </a:lnTo>
                  <a:close/>
                  <a:moveTo>
                    <a:pt x="1684338" y="1620838"/>
                  </a:moveTo>
                  <a:lnTo>
                    <a:pt x="1929304" y="1865842"/>
                  </a:lnTo>
                  <a:lnTo>
                    <a:pt x="1938189" y="1874411"/>
                  </a:lnTo>
                  <a:lnTo>
                    <a:pt x="1947708" y="1882345"/>
                  </a:lnTo>
                  <a:lnTo>
                    <a:pt x="1957227" y="1889644"/>
                  </a:lnTo>
                  <a:lnTo>
                    <a:pt x="1967064" y="1896944"/>
                  </a:lnTo>
                  <a:lnTo>
                    <a:pt x="1977218" y="1903291"/>
                  </a:lnTo>
                  <a:lnTo>
                    <a:pt x="1987690" y="1909003"/>
                  </a:lnTo>
                  <a:lnTo>
                    <a:pt x="1998478" y="1914716"/>
                  </a:lnTo>
                  <a:lnTo>
                    <a:pt x="2009267" y="1919476"/>
                  </a:lnTo>
                  <a:lnTo>
                    <a:pt x="2020690" y="1923602"/>
                  </a:lnTo>
                  <a:lnTo>
                    <a:pt x="2032113" y="1927728"/>
                  </a:lnTo>
                  <a:lnTo>
                    <a:pt x="2043537" y="1930901"/>
                  </a:lnTo>
                  <a:lnTo>
                    <a:pt x="2055277" y="1933440"/>
                  </a:lnTo>
                  <a:lnTo>
                    <a:pt x="2067335" y="1935344"/>
                  </a:lnTo>
                  <a:lnTo>
                    <a:pt x="2079393" y="1936931"/>
                  </a:lnTo>
                  <a:lnTo>
                    <a:pt x="2091768" y="1937883"/>
                  </a:lnTo>
                  <a:lnTo>
                    <a:pt x="2103826" y="1938201"/>
                  </a:lnTo>
                  <a:lnTo>
                    <a:pt x="2111759" y="1937883"/>
                  </a:lnTo>
                  <a:lnTo>
                    <a:pt x="2119692" y="1937566"/>
                  </a:lnTo>
                  <a:lnTo>
                    <a:pt x="2127625" y="1936931"/>
                  </a:lnTo>
                  <a:lnTo>
                    <a:pt x="2135240" y="1935979"/>
                  </a:lnTo>
                  <a:lnTo>
                    <a:pt x="2142856" y="1934710"/>
                  </a:lnTo>
                  <a:lnTo>
                    <a:pt x="2150788" y="1933440"/>
                  </a:lnTo>
                  <a:lnTo>
                    <a:pt x="2158404" y="1931536"/>
                  </a:lnTo>
                  <a:lnTo>
                    <a:pt x="2165702" y="1929949"/>
                  </a:lnTo>
                  <a:lnTo>
                    <a:pt x="2173318" y="1927728"/>
                  </a:lnTo>
                  <a:lnTo>
                    <a:pt x="2180299" y="1925189"/>
                  </a:lnTo>
                  <a:lnTo>
                    <a:pt x="2194895" y="1919794"/>
                  </a:lnTo>
                  <a:lnTo>
                    <a:pt x="2209174" y="1913446"/>
                  </a:lnTo>
                  <a:lnTo>
                    <a:pt x="2222501" y="1906782"/>
                  </a:lnTo>
                  <a:lnTo>
                    <a:pt x="2222501" y="3023263"/>
                  </a:lnTo>
                  <a:lnTo>
                    <a:pt x="2222501" y="3029611"/>
                  </a:lnTo>
                  <a:lnTo>
                    <a:pt x="2221232" y="3035958"/>
                  </a:lnTo>
                  <a:lnTo>
                    <a:pt x="2219645" y="3041988"/>
                  </a:lnTo>
                  <a:lnTo>
                    <a:pt x="2217742" y="3047700"/>
                  </a:lnTo>
                  <a:lnTo>
                    <a:pt x="2214886" y="3053413"/>
                  </a:lnTo>
                  <a:lnTo>
                    <a:pt x="2211713" y="3058491"/>
                  </a:lnTo>
                  <a:lnTo>
                    <a:pt x="2208222" y="3063251"/>
                  </a:lnTo>
                  <a:lnTo>
                    <a:pt x="2204414" y="3067694"/>
                  </a:lnTo>
                  <a:lnTo>
                    <a:pt x="2199655" y="3071820"/>
                  </a:lnTo>
                  <a:lnTo>
                    <a:pt x="2194895" y="3075311"/>
                  </a:lnTo>
                  <a:lnTo>
                    <a:pt x="2189818" y="3078484"/>
                  </a:lnTo>
                  <a:lnTo>
                    <a:pt x="2184424" y="3081341"/>
                  </a:lnTo>
                  <a:lnTo>
                    <a:pt x="2178712" y="3083245"/>
                  </a:lnTo>
                  <a:lnTo>
                    <a:pt x="2172366" y="3084832"/>
                  </a:lnTo>
                  <a:lnTo>
                    <a:pt x="2166654" y="3085784"/>
                  </a:lnTo>
                  <a:lnTo>
                    <a:pt x="2159673" y="3086101"/>
                  </a:lnTo>
                  <a:lnTo>
                    <a:pt x="1747166" y="3086101"/>
                  </a:lnTo>
                  <a:lnTo>
                    <a:pt x="1740820" y="3085784"/>
                  </a:lnTo>
                  <a:lnTo>
                    <a:pt x="1734474" y="3084832"/>
                  </a:lnTo>
                  <a:lnTo>
                    <a:pt x="1728445" y="3083245"/>
                  </a:lnTo>
                  <a:lnTo>
                    <a:pt x="1723050" y="3081341"/>
                  </a:lnTo>
                  <a:lnTo>
                    <a:pt x="1717656" y="3078484"/>
                  </a:lnTo>
                  <a:lnTo>
                    <a:pt x="1712579" y="3075311"/>
                  </a:lnTo>
                  <a:lnTo>
                    <a:pt x="1707185" y="3071820"/>
                  </a:lnTo>
                  <a:lnTo>
                    <a:pt x="1703060" y="3067694"/>
                  </a:lnTo>
                  <a:lnTo>
                    <a:pt x="1698935" y="3063251"/>
                  </a:lnTo>
                  <a:lnTo>
                    <a:pt x="1695444" y="3058491"/>
                  </a:lnTo>
                  <a:lnTo>
                    <a:pt x="1692271" y="3053413"/>
                  </a:lnTo>
                  <a:lnTo>
                    <a:pt x="1689415" y="3047700"/>
                  </a:lnTo>
                  <a:lnTo>
                    <a:pt x="1687511" y="3041988"/>
                  </a:lnTo>
                  <a:lnTo>
                    <a:pt x="1685925" y="3035958"/>
                  </a:lnTo>
                  <a:lnTo>
                    <a:pt x="1684973" y="3029611"/>
                  </a:lnTo>
                  <a:lnTo>
                    <a:pt x="1684338" y="3023263"/>
                  </a:lnTo>
                  <a:lnTo>
                    <a:pt x="1684338" y="1620838"/>
                  </a:lnTo>
                  <a:close/>
                  <a:moveTo>
                    <a:pt x="1531938" y="1492251"/>
                  </a:moveTo>
                  <a:lnTo>
                    <a:pt x="1531938" y="3023260"/>
                  </a:lnTo>
                  <a:lnTo>
                    <a:pt x="1531304" y="3029608"/>
                  </a:lnTo>
                  <a:lnTo>
                    <a:pt x="1530669" y="3035955"/>
                  </a:lnTo>
                  <a:lnTo>
                    <a:pt x="1529082" y="3041985"/>
                  </a:lnTo>
                  <a:lnTo>
                    <a:pt x="1527178" y="3047698"/>
                  </a:lnTo>
                  <a:lnTo>
                    <a:pt x="1524323" y="3053411"/>
                  </a:lnTo>
                  <a:lnTo>
                    <a:pt x="1521150" y="3058489"/>
                  </a:lnTo>
                  <a:lnTo>
                    <a:pt x="1517659" y="3063249"/>
                  </a:lnTo>
                  <a:lnTo>
                    <a:pt x="1513217" y="3067693"/>
                  </a:lnTo>
                  <a:lnTo>
                    <a:pt x="1509092" y="3071818"/>
                  </a:lnTo>
                  <a:lnTo>
                    <a:pt x="1504332" y="3075309"/>
                  </a:lnTo>
                  <a:lnTo>
                    <a:pt x="1498938" y="3078483"/>
                  </a:lnTo>
                  <a:lnTo>
                    <a:pt x="1493543" y="3081340"/>
                  </a:lnTo>
                  <a:lnTo>
                    <a:pt x="1487514" y="3083244"/>
                  </a:lnTo>
                  <a:lnTo>
                    <a:pt x="1481803" y="3084831"/>
                  </a:lnTo>
                  <a:lnTo>
                    <a:pt x="1475456" y="3085783"/>
                  </a:lnTo>
                  <a:lnTo>
                    <a:pt x="1469110" y="3086100"/>
                  </a:lnTo>
                  <a:lnTo>
                    <a:pt x="1056286" y="3086100"/>
                  </a:lnTo>
                  <a:lnTo>
                    <a:pt x="1050257" y="3085783"/>
                  </a:lnTo>
                  <a:lnTo>
                    <a:pt x="1043911" y="3084831"/>
                  </a:lnTo>
                  <a:lnTo>
                    <a:pt x="1037882" y="3083244"/>
                  </a:lnTo>
                  <a:lnTo>
                    <a:pt x="1031853" y="3081340"/>
                  </a:lnTo>
                  <a:lnTo>
                    <a:pt x="1026776" y="3078483"/>
                  </a:lnTo>
                  <a:lnTo>
                    <a:pt x="1021381" y="3075309"/>
                  </a:lnTo>
                  <a:lnTo>
                    <a:pt x="1016622" y="3071818"/>
                  </a:lnTo>
                  <a:lnTo>
                    <a:pt x="1012179" y="3067693"/>
                  </a:lnTo>
                  <a:lnTo>
                    <a:pt x="1008372" y="3063249"/>
                  </a:lnTo>
                  <a:lnTo>
                    <a:pt x="1004246" y="3058489"/>
                  </a:lnTo>
                  <a:lnTo>
                    <a:pt x="1001391" y="3053411"/>
                  </a:lnTo>
                  <a:lnTo>
                    <a:pt x="998852" y="3047698"/>
                  </a:lnTo>
                  <a:lnTo>
                    <a:pt x="996631" y="3041985"/>
                  </a:lnTo>
                  <a:lnTo>
                    <a:pt x="995044" y="3035955"/>
                  </a:lnTo>
                  <a:lnTo>
                    <a:pt x="994092" y="3029608"/>
                  </a:lnTo>
                  <a:lnTo>
                    <a:pt x="993775" y="3023260"/>
                  </a:lnTo>
                  <a:lnTo>
                    <a:pt x="993775" y="2030516"/>
                  </a:lnTo>
                  <a:lnTo>
                    <a:pt x="1531938" y="1492251"/>
                  </a:lnTo>
                  <a:close/>
                  <a:moveTo>
                    <a:pt x="2914650" y="1230313"/>
                  </a:moveTo>
                  <a:lnTo>
                    <a:pt x="2914650" y="3023247"/>
                  </a:lnTo>
                  <a:lnTo>
                    <a:pt x="2914014" y="3029596"/>
                  </a:lnTo>
                  <a:lnTo>
                    <a:pt x="2913059" y="3035945"/>
                  </a:lnTo>
                  <a:lnTo>
                    <a:pt x="2911468" y="3041976"/>
                  </a:lnTo>
                  <a:lnTo>
                    <a:pt x="2909240" y="3047690"/>
                  </a:lnTo>
                  <a:lnTo>
                    <a:pt x="2906694" y="3053404"/>
                  </a:lnTo>
                  <a:lnTo>
                    <a:pt x="2903512" y="3058483"/>
                  </a:lnTo>
                  <a:lnTo>
                    <a:pt x="2900011" y="3063245"/>
                  </a:lnTo>
                  <a:lnTo>
                    <a:pt x="2895874" y="3067689"/>
                  </a:lnTo>
                  <a:lnTo>
                    <a:pt x="2891736" y="3071816"/>
                  </a:lnTo>
                  <a:lnTo>
                    <a:pt x="2886326" y="3075308"/>
                  </a:lnTo>
                  <a:lnTo>
                    <a:pt x="2881234" y="3078482"/>
                  </a:lnTo>
                  <a:lnTo>
                    <a:pt x="2875824" y="3081340"/>
                  </a:lnTo>
                  <a:lnTo>
                    <a:pt x="2870414" y="3083244"/>
                  </a:lnTo>
                  <a:lnTo>
                    <a:pt x="2864367" y="3084831"/>
                  </a:lnTo>
                  <a:lnTo>
                    <a:pt x="2858002" y="3085784"/>
                  </a:lnTo>
                  <a:lnTo>
                    <a:pt x="2851637" y="3086101"/>
                  </a:lnTo>
                  <a:lnTo>
                    <a:pt x="2437914" y="3086101"/>
                  </a:lnTo>
                  <a:lnTo>
                    <a:pt x="2430912" y="3085784"/>
                  </a:lnTo>
                  <a:lnTo>
                    <a:pt x="2425184" y="3084831"/>
                  </a:lnTo>
                  <a:lnTo>
                    <a:pt x="2418819" y="3083244"/>
                  </a:lnTo>
                  <a:lnTo>
                    <a:pt x="2413090" y="3081340"/>
                  </a:lnTo>
                  <a:lnTo>
                    <a:pt x="2407680" y="3078482"/>
                  </a:lnTo>
                  <a:lnTo>
                    <a:pt x="2402588" y="3075308"/>
                  </a:lnTo>
                  <a:lnTo>
                    <a:pt x="2397814" y="3071816"/>
                  </a:lnTo>
                  <a:lnTo>
                    <a:pt x="2393040" y="3067689"/>
                  </a:lnTo>
                  <a:lnTo>
                    <a:pt x="2389221" y="3063245"/>
                  </a:lnTo>
                  <a:lnTo>
                    <a:pt x="2385721" y="3058483"/>
                  </a:lnTo>
                  <a:lnTo>
                    <a:pt x="2382538" y="3053404"/>
                  </a:lnTo>
                  <a:lnTo>
                    <a:pt x="2379674" y="3047690"/>
                  </a:lnTo>
                  <a:lnTo>
                    <a:pt x="2377764" y="3041976"/>
                  </a:lnTo>
                  <a:lnTo>
                    <a:pt x="2376173" y="3035945"/>
                  </a:lnTo>
                  <a:lnTo>
                    <a:pt x="2374900" y="3029596"/>
                  </a:lnTo>
                  <a:lnTo>
                    <a:pt x="2374900" y="3023247"/>
                  </a:lnTo>
                  <a:lnTo>
                    <a:pt x="2374900" y="1768701"/>
                  </a:lnTo>
                  <a:lnTo>
                    <a:pt x="2914650" y="1230313"/>
                  </a:lnTo>
                  <a:close/>
                  <a:moveTo>
                    <a:pt x="3382142" y="762000"/>
                  </a:moveTo>
                  <a:lnTo>
                    <a:pt x="3382777" y="774063"/>
                  </a:lnTo>
                  <a:lnTo>
                    <a:pt x="3384046" y="785492"/>
                  </a:lnTo>
                  <a:lnTo>
                    <a:pt x="3385633" y="796920"/>
                  </a:lnTo>
                  <a:lnTo>
                    <a:pt x="3387536" y="808031"/>
                  </a:lnTo>
                  <a:lnTo>
                    <a:pt x="3390392" y="818825"/>
                  </a:lnTo>
                  <a:lnTo>
                    <a:pt x="3393565" y="829618"/>
                  </a:lnTo>
                  <a:lnTo>
                    <a:pt x="3397056" y="840094"/>
                  </a:lnTo>
                  <a:lnTo>
                    <a:pt x="3401181" y="850888"/>
                  </a:lnTo>
                  <a:lnTo>
                    <a:pt x="3405623" y="860729"/>
                  </a:lnTo>
                  <a:lnTo>
                    <a:pt x="3410383" y="870570"/>
                  </a:lnTo>
                  <a:lnTo>
                    <a:pt x="3416095" y="880411"/>
                  </a:lnTo>
                  <a:lnTo>
                    <a:pt x="3421806" y="889935"/>
                  </a:lnTo>
                  <a:lnTo>
                    <a:pt x="3427835" y="899141"/>
                  </a:lnTo>
                  <a:lnTo>
                    <a:pt x="3434499" y="907713"/>
                  </a:lnTo>
                  <a:lnTo>
                    <a:pt x="3441797" y="916284"/>
                  </a:lnTo>
                  <a:lnTo>
                    <a:pt x="3448778" y="924220"/>
                  </a:lnTo>
                  <a:lnTo>
                    <a:pt x="3456711" y="932157"/>
                  </a:lnTo>
                  <a:lnTo>
                    <a:pt x="3464644" y="939776"/>
                  </a:lnTo>
                  <a:lnTo>
                    <a:pt x="3472894" y="946760"/>
                  </a:lnTo>
                  <a:lnTo>
                    <a:pt x="3481461" y="953426"/>
                  </a:lnTo>
                  <a:lnTo>
                    <a:pt x="3490663" y="960093"/>
                  </a:lnTo>
                  <a:lnTo>
                    <a:pt x="3499548" y="966125"/>
                  </a:lnTo>
                  <a:lnTo>
                    <a:pt x="3509067" y="971521"/>
                  </a:lnTo>
                  <a:lnTo>
                    <a:pt x="3518904" y="976601"/>
                  </a:lnTo>
                  <a:lnTo>
                    <a:pt x="3529058" y="981363"/>
                  </a:lnTo>
                  <a:lnTo>
                    <a:pt x="3539529" y="985807"/>
                  </a:lnTo>
                  <a:lnTo>
                    <a:pt x="3549683" y="989616"/>
                  </a:lnTo>
                  <a:lnTo>
                    <a:pt x="3560155" y="992791"/>
                  </a:lnTo>
                  <a:lnTo>
                    <a:pt x="3571261" y="995966"/>
                  </a:lnTo>
                  <a:lnTo>
                    <a:pt x="3582367" y="998505"/>
                  </a:lnTo>
                  <a:lnTo>
                    <a:pt x="3593790" y="1000093"/>
                  </a:lnTo>
                  <a:lnTo>
                    <a:pt x="3605213" y="1001680"/>
                  </a:lnTo>
                  <a:lnTo>
                    <a:pt x="3605213" y="3023244"/>
                  </a:lnTo>
                  <a:lnTo>
                    <a:pt x="3604896" y="3029593"/>
                  </a:lnTo>
                  <a:lnTo>
                    <a:pt x="3603944" y="3035942"/>
                  </a:lnTo>
                  <a:lnTo>
                    <a:pt x="3602357" y="3041974"/>
                  </a:lnTo>
                  <a:lnTo>
                    <a:pt x="3600136" y="3047688"/>
                  </a:lnTo>
                  <a:lnTo>
                    <a:pt x="3597598" y="3053402"/>
                  </a:lnTo>
                  <a:lnTo>
                    <a:pt x="3594425" y="3058481"/>
                  </a:lnTo>
                  <a:lnTo>
                    <a:pt x="3590617" y="3063243"/>
                  </a:lnTo>
                  <a:lnTo>
                    <a:pt x="3586809" y="3067688"/>
                  </a:lnTo>
                  <a:lnTo>
                    <a:pt x="3582367" y="3071815"/>
                  </a:lnTo>
                  <a:lnTo>
                    <a:pt x="3577607" y="3075307"/>
                  </a:lnTo>
                  <a:lnTo>
                    <a:pt x="3572213" y="3078481"/>
                  </a:lnTo>
                  <a:lnTo>
                    <a:pt x="3567136" y="3081338"/>
                  </a:lnTo>
                  <a:lnTo>
                    <a:pt x="3561107" y="3083243"/>
                  </a:lnTo>
                  <a:lnTo>
                    <a:pt x="3555078" y="3084830"/>
                  </a:lnTo>
                  <a:lnTo>
                    <a:pt x="3548732" y="3085783"/>
                  </a:lnTo>
                  <a:lnTo>
                    <a:pt x="3542703" y="3086100"/>
                  </a:lnTo>
                  <a:lnTo>
                    <a:pt x="3129878" y="3086100"/>
                  </a:lnTo>
                  <a:lnTo>
                    <a:pt x="3123532" y="3085783"/>
                  </a:lnTo>
                  <a:lnTo>
                    <a:pt x="3117186" y="3084830"/>
                  </a:lnTo>
                  <a:lnTo>
                    <a:pt x="3111474" y="3083243"/>
                  </a:lnTo>
                  <a:lnTo>
                    <a:pt x="3105445" y="3081338"/>
                  </a:lnTo>
                  <a:lnTo>
                    <a:pt x="3099733" y="3078481"/>
                  </a:lnTo>
                  <a:lnTo>
                    <a:pt x="3094656" y="3075307"/>
                  </a:lnTo>
                  <a:lnTo>
                    <a:pt x="3089897" y="3071815"/>
                  </a:lnTo>
                  <a:lnTo>
                    <a:pt x="3085454" y="3067688"/>
                  </a:lnTo>
                  <a:lnTo>
                    <a:pt x="3081329" y="3063243"/>
                  </a:lnTo>
                  <a:lnTo>
                    <a:pt x="3077839" y="3058481"/>
                  </a:lnTo>
                  <a:lnTo>
                    <a:pt x="3074666" y="3053402"/>
                  </a:lnTo>
                  <a:lnTo>
                    <a:pt x="3071810" y="3047688"/>
                  </a:lnTo>
                  <a:lnTo>
                    <a:pt x="3069906" y="3041974"/>
                  </a:lnTo>
                  <a:lnTo>
                    <a:pt x="3068320" y="3035942"/>
                  </a:lnTo>
                  <a:lnTo>
                    <a:pt x="3067685" y="3029593"/>
                  </a:lnTo>
                  <a:lnTo>
                    <a:pt x="3067050" y="3023244"/>
                  </a:lnTo>
                  <a:lnTo>
                    <a:pt x="3067050" y="1077552"/>
                  </a:lnTo>
                  <a:lnTo>
                    <a:pt x="3382142" y="762000"/>
                  </a:lnTo>
                  <a:close/>
                  <a:moveTo>
                    <a:pt x="3032368" y="0"/>
                  </a:moveTo>
                  <a:lnTo>
                    <a:pt x="3038399" y="0"/>
                  </a:lnTo>
                  <a:lnTo>
                    <a:pt x="3628114" y="0"/>
                  </a:lnTo>
                  <a:lnTo>
                    <a:pt x="3634144" y="0"/>
                  </a:lnTo>
                  <a:lnTo>
                    <a:pt x="3640175" y="318"/>
                  </a:lnTo>
                  <a:lnTo>
                    <a:pt x="3646205" y="1270"/>
                  </a:lnTo>
                  <a:lnTo>
                    <a:pt x="3651918" y="2222"/>
                  </a:lnTo>
                  <a:lnTo>
                    <a:pt x="3657631" y="3492"/>
                  </a:lnTo>
                  <a:lnTo>
                    <a:pt x="3663344" y="5079"/>
                  </a:lnTo>
                  <a:lnTo>
                    <a:pt x="3669057" y="6984"/>
                  </a:lnTo>
                  <a:lnTo>
                    <a:pt x="3674453" y="9206"/>
                  </a:lnTo>
                  <a:lnTo>
                    <a:pt x="3680166" y="11428"/>
                  </a:lnTo>
                  <a:lnTo>
                    <a:pt x="3685562" y="14284"/>
                  </a:lnTo>
                  <a:lnTo>
                    <a:pt x="3690640" y="17459"/>
                  </a:lnTo>
                  <a:lnTo>
                    <a:pt x="3695718" y="20633"/>
                  </a:lnTo>
                  <a:lnTo>
                    <a:pt x="3700479" y="23807"/>
                  </a:lnTo>
                  <a:lnTo>
                    <a:pt x="3705240" y="27616"/>
                  </a:lnTo>
                  <a:lnTo>
                    <a:pt x="3710001" y="31425"/>
                  </a:lnTo>
                  <a:lnTo>
                    <a:pt x="3714445" y="35552"/>
                  </a:lnTo>
                  <a:lnTo>
                    <a:pt x="3718253" y="39678"/>
                  </a:lnTo>
                  <a:lnTo>
                    <a:pt x="3722062" y="44440"/>
                  </a:lnTo>
                  <a:lnTo>
                    <a:pt x="3725871" y="49201"/>
                  </a:lnTo>
                  <a:lnTo>
                    <a:pt x="3729362" y="53962"/>
                  </a:lnTo>
                  <a:lnTo>
                    <a:pt x="3732536" y="59041"/>
                  </a:lnTo>
                  <a:lnTo>
                    <a:pt x="3735075" y="64437"/>
                  </a:lnTo>
                  <a:lnTo>
                    <a:pt x="3737932" y="69516"/>
                  </a:lnTo>
                  <a:lnTo>
                    <a:pt x="3740471" y="74912"/>
                  </a:lnTo>
                  <a:lnTo>
                    <a:pt x="3742692" y="80308"/>
                  </a:lnTo>
                  <a:lnTo>
                    <a:pt x="3744279" y="86339"/>
                  </a:lnTo>
                  <a:lnTo>
                    <a:pt x="3745866" y="91736"/>
                  </a:lnTo>
                  <a:lnTo>
                    <a:pt x="3747453" y="97767"/>
                  </a:lnTo>
                  <a:lnTo>
                    <a:pt x="3748088" y="103798"/>
                  </a:lnTo>
                  <a:lnTo>
                    <a:pt x="3749040" y="109511"/>
                  </a:lnTo>
                  <a:lnTo>
                    <a:pt x="3749358" y="115542"/>
                  </a:lnTo>
                  <a:lnTo>
                    <a:pt x="3749675" y="121573"/>
                  </a:lnTo>
                  <a:lnTo>
                    <a:pt x="3749675" y="711346"/>
                  </a:lnTo>
                  <a:lnTo>
                    <a:pt x="3749358" y="717377"/>
                  </a:lnTo>
                  <a:lnTo>
                    <a:pt x="3749040" y="723726"/>
                  </a:lnTo>
                  <a:lnTo>
                    <a:pt x="3748088" y="729757"/>
                  </a:lnTo>
                  <a:lnTo>
                    <a:pt x="3747453" y="735788"/>
                  </a:lnTo>
                  <a:lnTo>
                    <a:pt x="3745866" y="741819"/>
                  </a:lnTo>
                  <a:lnTo>
                    <a:pt x="3744279" y="747215"/>
                  </a:lnTo>
                  <a:lnTo>
                    <a:pt x="3742375" y="753246"/>
                  </a:lnTo>
                  <a:lnTo>
                    <a:pt x="3740471" y="758642"/>
                  </a:lnTo>
                  <a:lnTo>
                    <a:pt x="3737614" y="764039"/>
                  </a:lnTo>
                  <a:lnTo>
                    <a:pt x="3735075" y="769117"/>
                  </a:lnTo>
                  <a:lnTo>
                    <a:pt x="3732219" y="774196"/>
                  </a:lnTo>
                  <a:lnTo>
                    <a:pt x="3729045" y="779275"/>
                  </a:lnTo>
                  <a:lnTo>
                    <a:pt x="3725871" y="784036"/>
                  </a:lnTo>
                  <a:lnTo>
                    <a:pt x="3721745" y="788798"/>
                  </a:lnTo>
                  <a:lnTo>
                    <a:pt x="3718253" y="793242"/>
                  </a:lnTo>
                  <a:lnTo>
                    <a:pt x="3714445" y="797368"/>
                  </a:lnTo>
                  <a:lnTo>
                    <a:pt x="3710001" y="801495"/>
                  </a:lnTo>
                  <a:lnTo>
                    <a:pt x="3705558" y="804986"/>
                  </a:lnTo>
                  <a:lnTo>
                    <a:pt x="3700797" y="808795"/>
                  </a:lnTo>
                  <a:lnTo>
                    <a:pt x="3696036" y="811970"/>
                  </a:lnTo>
                  <a:lnTo>
                    <a:pt x="3690958" y="815144"/>
                  </a:lnTo>
                  <a:lnTo>
                    <a:pt x="3685879" y="818318"/>
                  </a:lnTo>
                  <a:lnTo>
                    <a:pt x="3680801" y="820857"/>
                  </a:lnTo>
                  <a:lnTo>
                    <a:pt x="3675405" y="823397"/>
                  </a:lnTo>
                  <a:lnTo>
                    <a:pt x="3669692" y="825301"/>
                  </a:lnTo>
                  <a:lnTo>
                    <a:pt x="3664297" y="827523"/>
                  </a:lnTo>
                  <a:lnTo>
                    <a:pt x="3658583" y="829110"/>
                  </a:lnTo>
                  <a:lnTo>
                    <a:pt x="3652870" y="830698"/>
                  </a:lnTo>
                  <a:lnTo>
                    <a:pt x="3646523" y="831332"/>
                  </a:lnTo>
                  <a:lnTo>
                    <a:pt x="3640492" y="832285"/>
                  </a:lnTo>
                  <a:lnTo>
                    <a:pt x="3634144" y="832919"/>
                  </a:lnTo>
                  <a:lnTo>
                    <a:pt x="3628114" y="832919"/>
                  </a:lnTo>
                  <a:lnTo>
                    <a:pt x="3622083" y="832919"/>
                  </a:lnTo>
                  <a:lnTo>
                    <a:pt x="3615735" y="832285"/>
                  </a:lnTo>
                  <a:lnTo>
                    <a:pt x="3609705" y="831332"/>
                  </a:lnTo>
                  <a:lnTo>
                    <a:pt x="3603675" y="830698"/>
                  </a:lnTo>
                  <a:lnTo>
                    <a:pt x="3597644" y="829110"/>
                  </a:lnTo>
                  <a:lnTo>
                    <a:pt x="3592248" y="827523"/>
                  </a:lnTo>
                  <a:lnTo>
                    <a:pt x="3586218" y="825301"/>
                  </a:lnTo>
                  <a:lnTo>
                    <a:pt x="3580822" y="823397"/>
                  </a:lnTo>
                  <a:lnTo>
                    <a:pt x="3575427" y="820857"/>
                  </a:lnTo>
                  <a:lnTo>
                    <a:pt x="3570031" y="818318"/>
                  </a:lnTo>
                  <a:lnTo>
                    <a:pt x="3565270" y="815144"/>
                  </a:lnTo>
                  <a:lnTo>
                    <a:pt x="3560192" y="811970"/>
                  </a:lnTo>
                  <a:lnTo>
                    <a:pt x="3555431" y="808795"/>
                  </a:lnTo>
                  <a:lnTo>
                    <a:pt x="3550670" y="804986"/>
                  </a:lnTo>
                  <a:lnTo>
                    <a:pt x="3546227" y="801495"/>
                  </a:lnTo>
                  <a:lnTo>
                    <a:pt x="3542100" y="797368"/>
                  </a:lnTo>
                  <a:lnTo>
                    <a:pt x="3537974" y="793242"/>
                  </a:lnTo>
                  <a:lnTo>
                    <a:pt x="3534166" y="788798"/>
                  </a:lnTo>
                  <a:lnTo>
                    <a:pt x="3530674" y="784036"/>
                  </a:lnTo>
                  <a:lnTo>
                    <a:pt x="3527500" y="779275"/>
                  </a:lnTo>
                  <a:lnTo>
                    <a:pt x="3524326" y="774196"/>
                  </a:lnTo>
                  <a:lnTo>
                    <a:pt x="3521153" y="769117"/>
                  </a:lnTo>
                  <a:lnTo>
                    <a:pt x="3518296" y="764039"/>
                  </a:lnTo>
                  <a:lnTo>
                    <a:pt x="3516074" y="758642"/>
                  </a:lnTo>
                  <a:lnTo>
                    <a:pt x="3514170" y="753246"/>
                  </a:lnTo>
                  <a:lnTo>
                    <a:pt x="3511948" y="747215"/>
                  </a:lnTo>
                  <a:lnTo>
                    <a:pt x="3510361" y="741819"/>
                  </a:lnTo>
                  <a:lnTo>
                    <a:pt x="3508774" y="735788"/>
                  </a:lnTo>
                  <a:lnTo>
                    <a:pt x="3508139" y="729757"/>
                  </a:lnTo>
                  <a:lnTo>
                    <a:pt x="3507187" y="723726"/>
                  </a:lnTo>
                  <a:lnTo>
                    <a:pt x="3506552" y="717377"/>
                  </a:lnTo>
                  <a:lnTo>
                    <a:pt x="3506552" y="711346"/>
                  </a:lnTo>
                  <a:lnTo>
                    <a:pt x="3506552" y="415190"/>
                  </a:lnTo>
                  <a:lnTo>
                    <a:pt x="2189691" y="1732180"/>
                  </a:lnTo>
                  <a:lnTo>
                    <a:pt x="2185247" y="1736624"/>
                  </a:lnTo>
                  <a:lnTo>
                    <a:pt x="2180487" y="1740433"/>
                  </a:lnTo>
                  <a:lnTo>
                    <a:pt x="2175726" y="1744242"/>
                  </a:lnTo>
                  <a:lnTo>
                    <a:pt x="2170647" y="1748051"/>
                  </a:lnTo>
                  <a:lnTo>
                    <a:pt x="2165569" y="1750908"/>
                  </a:lnTo>
                  <a:lnTo>
                    <a:pt x="2160491" y="1753765"/>
                  </a:lnTo>
                  <a:lnTo>
                    <a:pt x="2155095" y="1756621"/>
                  </a:lnTo>
                  <a:lnTo>
                    <a:pt x="2149382" y="1758843"/>
                  </a:lnTo>
                  <a:lnTo>
                    <a:pt x="2143986" y="1761065"/>
                  </a:lnTo>
                  <a:lnTo>
                    <a:pt x="2138273" y="1762970"/>
                  </a:lnTo>
                  <a:lnTo>
                    <a:pt x="2132878" y="1764557"/>
                  </a:lnTo>
                  <a:lnTo>
                    <a:pt x="2126847" y="1765509"/>
                  </a:lnTo>
                  <a:lnTo>
                    <a:pt x="2121452" y="1766461"/>
                  </a:lnTo>
                  <a:lnTo>
                    <a:pt x="2115421" y="1767096"/>
                  </a:lnTo>
                  <a:lnTo>
                    <a:pt x="2109708" y="1767731"/>
                  </a:lnTo>
                  <a:lnTo>
                    <a:pt x="2103678" y="1768049"/>
                  </a:lnTo>
                  <a:lnTo>
                    <a:pt x="2098282" y="1767731"/>
                  </a:lnTo>
                  <a:lnTo>
                    <a:pt x="2092252" y="1767096"/>
                  </a:lnTo>
                  <a:lnTo>
                    <a:pt x="2086221" y="1766461"/>
                  </a:lnTo>
                  <a:lnTo>
                    <a:pt x="2080508" y="1765509"/>
                  </a:lnTo>
                  <a:lnTo>
                    <a:pt x="2074795" y="1764557"/>
                  </a:lnTo>
                  <a:lnTo>
                    <a:pt x="2069399" y="1762970"/>
                  </a:lnTo>
                  <a:lnTo>
                    <a:pt x="2063369" y="1761065"/>
                  </a:lnTo>
                  <a:lnTo>
                    <a:pt x="2057973" y="1758843"/>
                  </a:lnTo>
                  <a:lnTo>
                    <a:pt x="2052577" y="1756621"/>
                  </a:lnTo>
                  <a:lnTo>
                    <a:pt x="2047182" y="1753765"/>
                  </a:lnTo>
                  <a:lnTo>
                    <a:pt x="2042104" y="1750908"/>
                  </a:lnTo>
                  <a:lnTo>
                    <a:pt x="2037025" y="1748051"/>
                  </a:lnTo>
                  <a:lnTo>
                    <a:pt x="2031947" y="1744242"/>
                  </a:lnTo>
                  <a:lnTo>
                    <a:pt x="2027186" y="1740433"/>
                  </a:lnTo>
                  <a:lnTo>
                    <a:pt x="2022425" y="1736624"/>
                  </a:lnTo>
                  <a:lnTo>
                    <a:pt x="2017664" y="1732180"/>
                  </a:lnTo>
                  <a:lnTo>
                    <a:pt x="1543797" y="1257949"/>
                  </a:lnTo>
                  <a:lnTo>
                    <a:pt x="207257" y="2594619"/>
                  </a:lnTo>
                  <a:lnTo>
                    <a:pt x="202814" y="2599063"/>
                  </a:lnTo>
                  <a:lnTo>
                    <a:pt x="198053" y="2602872"/>
                  </a:lnTo>
                  <a:lnTo>
                    <a:pt x="193292" y="2606999"/>
                  </a:lnTo>
                  <a:lnTo>
                    <a:pt x="188214" y="2610490"/>
                  </a:lnTo>
                  <a:lnTo>
                    <a:pt x="183136" y="2613665"/>
                  </a:lnTo>
                  <a:lnTo>
                    <a:pt x="178057" y="2616204"/>
                  </a:lnTo>
                  <a:lnTo>
                    <a:pt x="172662" y="2619061"/>
                  </a:lnTo>
                  <a:lnTo>
                    <a:pt x="166949" y="2621600"/>
                  </a:lnTo>
                  <a:lnTo>
                    <a:pt x="161553" y="2623505"/>
                  </a:lnTo>
                  <a:lnTo>
                    <a:pt x="155840" y="2625409"/>
                  </a:lnTo>
                  <a:lnTo>
                    <a:pt x="150444" y="2626996"/>
                  </a:lnTo>
                  <a:lnTo>
                    <a:pt x="144414" y="2628266"/>
                  </a:lnTo>
                  <a:lnTo>
                    <a:pt x="139018" y="2628901"/>
                  </a:lnTo>
                  <a:lnTo>
                    <a:pt x="132988" y="2629853"/>
                  </a:lnTo>
                  <a:lnTo>
                    <a:pt x="127275" y="2630171"/>
                  </a:lnTo>
                  <a:lnTo>
                    <a:pt x="121244" y="2630488"/>
                  </a:lnTo>
                  <a:lnTo>
                    <a:pt x="115214" y="2630171"/>
                  </a:lnTo>
                  <a:lnTo>
                    <a:pt x="109818" y="2629853"/>
                  </a:lnTo>
                  <a:lnTo>
                    <a:pt x="103787" y="2628901"/>
                  </a:lnTo>
                  <a:lnTo>
                    <a:pt x="98074" y="2628266"/>
                  </a:lnTo>
                  <a:lnTo>
                    <a:pt x="92361" y="2626996"/>
                  </a:lnTo>
                  <a:lnTo>
                    <a:pt x="86648" y="2625409"/>
                  </a:lnTo>
                  <a:lnTo>
                    <a:pt x="80935" y="2623505"/>
                  </a:lnTo>
                  <a:lnTo>
                    <a:pt x="75540" y="2621600"/>
                  </a:lnTo>
                  <a:lnTo>
                    <a:pt x="70144" y="2619061"/>
                  </a:lnTo>
                  <a:lnTo>
                    <a:pt x="64748" y="2616204"/>
                  </a:lnTo>
                  <a:lnTo>
                    <a:pt x="59670" y="2613665"/>
                  </a:lnTo>
                  <a:lnTo>
                    <a:pt x="54592" y="2610490"/>
                  </a:lnTo>
                  <a:lnTo>
                    <a:pt x="49513" y="2606999"/>
                  </a:lnTo>
                  <a:lnTo>
                    <a:pt x="44752" y="2602872"/>
                  </a:lnTo>
                  <a:lnTo>
                    <a:pt x="39992" y="2599063"/>
                  </a:lnTo>
                  <a:lnTo>
                    <a:pt x="35231" y="2594619"/>
                  </a:lnTo>
                  <a:lnTo>
                    <a:pt x="31105" y="2590175"/>
                  </a:lnTo>
                  <a:lnTo>
                    <a:pt x="26978" y="2585731"/>
                  </a:lnTo>
                  <a:lnTo>
                    <a:pt x="23170" y="2580335"/>
                  </a:lnTo>
                  <a:lnTo>
                    <a:pt x="19996" y="2575574"/>
                  </a:lnTo>
                  <a:lnTo>
                    <a:pt x="16822" y="2570495"/>
                  </a:lnTo>
                  <a:lnTo>
                    <a:pt x="13648" y="2565099"/>
                  </a:lnTo>
                  <a:lnTo>
                    <a:pt x="10791" y="2560020"/>
                  </a:lnTo>
                  <a:lnTo>
                    <a:pt x="8570" y="2554307"/>
                  </a:lnTo>
                  <a:lnTo>
                    <a:pt x="6665" y="2548910"/>
                  </a:lnTo>
                  <a:lnTo>
                    <a:pt x="5078" y="2543514"/>
                  </a:lnTo>
                  <a:lnTo>
                    <a:pt x="3491" y="2537483"/>
                  </a:lnTo>
                  <a:lnTo>
                    <a:pt x="2222" y="2532087"/>
                  </a:lnTo>
                  <a:lnTo>
                    <a:pt x="952" y="2526056"/>
                  </a:lnTo>
                  <a:lnTo>
                    <a:pt x="318" y="2520660"/>
                  </a:lnTo>
                  <a:lnTo>
                    <a:pt x="0" y="2514629"/>
                  </a:lnTo>
                  <a:lnTo>
                    <a:pt x="0" y="2508598"/>
                  </a:lnTo>
                  <a:lnTo>
                    <a:pt x="0" y="2502884"/>
                  </a:lnTo>
                  <a:lnTo>
                    <a:pt x="318" y="2497170"/>
                  </a:lnTo>
                  <a:lnTo>
                    <a:pt x="952" y="2491457"/>
                  </a:lnTo>
                  <a:lnTo>
                    <a:pt x="2222" y="2485426"/>
                  </a:lnTo>
                  <a:lnTo>
                    <a:pt x="3491" y="2480029"/>
                  </a:lnTo>
                  <a:lnTo>
                    <a:pt x="5078" y="2473998"/>
                  </a:lnTo>
                  <a:lnTo>
                    <a:pt x="6665" y="2468285"/>
                  </a:lnTo>
                  <a:lnTo>
                    <a:pt x="8570" y="2462889"/>
                  </a:lnTo>
                  <a:lnTo>
                    <a:pt x="10791" y="2457492"/>
                  </a:lnTo>
                  <a:lnTo>
                    <a:pt x="13648" y="2452414"/>
                  </a:lnTo>
                  <a:lnTo>
                    <a:pt x="16822" y="2446700"/>
                  </a:lnTo>
                  <a:lnTo>
                    <a:pt x="19996" y="2441621"/>
                  </a:lnTo>
                  <a:lnTo>
                    <a:pt x="23487" y="2436860"/>
                  </a:lnTo>
                  <a:lnTo>
                    <a:pt x="26978" y="2431781"/>
                  </a:lnTo>
                  <a:lnTo>
                    <a:pt x="31105" y="2427337"/>
                  </a:lnTo>
                  <a:lnTo>
                    <a:pt x="35231" y="2422576"/>
                  </a:lnTo>
                  <a:lnTo>
                    <a:pt x="1457784" y="1000202"/>
                  </a:lnTo>
                  <a:lnTo>
                    <a:pt x="1462227" y="995758"/>
                  </a:lnTo>
                  <a:lnTo>
                    <a:pt x="1466988" y="991631"/>
                  </a:lnTo>
                  <a:lnTo>
                    <a:pt x="1471749" y="987822"/>
                  </a:lnTo>
                  <a:lnTo>
                    <a:pt x="1476827" y="984330"/>
                  </a:lnTo>
                  <a:lnTo>
                    <a:pt x="1481906" y="981156"/>
                  </a:lnTo>
                  <a:lnTo>
                    <a:pt x="1486984" y="978617"/>
                  </a:lnTo>
                  <a:lnTo>
                    <a:pt x="1492697" y="975760"/>
                  </a:lnTo>
                  <a:lnTo>
                    <a:pt x="1498093" y="973221"/>
                  </a:lnTo>
                  <a:lnTo>
                    <a:pt x="1503488" y="971316"/>
                  </a:lnTo>
                  <a:lnTo>
                    <a:pt x="1509202" y="969411"/>
                  </a:lnTo>
                  <a:lnTo>
                    <a:pt x="1514597" y="967824"/>
                  </a:lnTo>
                  <a:lnTo>
                    <a:pt x="1520628" y="966555"/>
                  </a:lnTo>
                  <a:lnTo>
                    <a:pt x="1526023" y="965602"/>
                  </a:lnTo>
                  <a:lnTo>
                    <a:pt x="1532054" y="964968"/>
                  </a:lnTo>
                  <a:lnTo>
                    <a:pt x="1537767" y="964650"/>
                  </a:lnTo>
                  <a:lnTo>
                    <a:pt x="1543797" y="964333"/>
                  </a:lnTo>
                  <a:lnTo>
                    <a:pt x="1549828" y="964650"/>
                  </a:lnTo>
                  <a:lnTo>
                    <a:pt x="1555223" y="964968"/>
                  </a:lnTo>
                  <a:lnTo>
                    <a:pt x="1561254" y="965602"/>
                  </a:lnTo>
                  <a:lnTo>
                    <a:pt x="1566967" y="966555"/>
                  </a:lnTo>
                  <a:lnTo>
                    <a:pt x="1572680" y="967824"/>
                  </a:lnTo>
                  <a:lnTo>
                    <a:pt x="1578393" y="969411"/>
                  </a:lnTo>
                  <a:lnTo>
                    <a:pt x="1584106" y="971316"/>
                  </a:lnTo>
                  <a:lnTo>
                    <a:pt x="1589502" y="973221"/>
                  </a:lnTo>
                  <a:lnTo>
                    <a:pt x="1595215" y="975760"/>
                  </a:lnTo>
                  <a:lnTo>
                    <a:pt x="1600293" y="978617"/>
                  </a:lnTo>
                  <a:lnTo>
                    <a:pt x="1605371" y="981156"/>
                  </a:lnTo>
                  <a:lnTo>
                    <a:pt x="1610450" y="984330"/>
                  </a:lnTo>
                  <a:lnTo>
                    <a:pt x="1615528" y="987822"/>
                  </a:lnTo>
                  <a:lnTo>
                    <a:pt x="1620289" y="991631"/>
                  </a:lnTo>
                  <a:lnTo>
                    <a:pt x="1625050" y="995758"/>
                  </a:lnTo>
                  <a:lnTo>
                    <a:pt x="1629811" y="1000202"/>
                  </a:lnTo>
                  <a:lnTo>
                    <a:pt x="2103678" y="1474115"/>
                  </a:lnTo>
                  <a:lnTo>
                    <a:pt x="3334526" y="243464"/>
                  </a:lnTo>
                  <a:lnTo>
                    <a:pt x="3038399" y="243464"/>
                  </a:lnTo>
                  <a:lnTo>
                    <a:pt x="3032368" y="242829"/>
                  </a:lnTo>
                  <a:lnTo>
                    <a:pt x="3026338" y="242512"/>
                  </a:lnTo>
                  <a:lnTo>
                    <a:pt x="3019990" y="241877"/>
                  </a:lnTo>
                  <a:lnTo>
                    <a:pt x="3013959" y="240607"/>
                  </a:lnTo>
                  <a:lnTo>
                    <a:pt x="3008246" y="239338"/>
                  </a:lnTo>
                  <a:lnTo>
                    <a:pt x="3002216" y="237750"/>
                  </a:lnTo>
                  <a:lnTo>
                    <a:pt x="2996820" y="235846"/>
                  </a:lnTo>
                  <a:lnTo>
                    <a:pt x="2991107" y="233624"/>
                  </a:lnTo>
                  <a:lnTo>
                    <a:pt x="2985711" y="231085"/>
                  </a:lnTo>
                  <a:lnTo>
                    <a:pt x="2980633" y="228228"/>
                  </a:lnTo>
                  <a:lnTo>
                    <a:pt x="2975555" y="225688"/>
                  </a:lnTo>
                  <a:lnTo>
                    <a:pt x="2970794" y="222514"/>
                  </a:lnTo>
                  <a:lnTo>
                    <a:pt x="2966033" y="219022"/>
                  </a:lnTo>
                  <a:lnTo>
                    <a:pt x="2961272" y="215213"/>
                  </a:lnTo>
                  <a:lnTo>
                    <a:pt x="2956829" y="211404"/>
                  </a:lnTo>
                  <a:lnTo>
                    <a:pt x="2952703" y="207595"/>
                  </a:lnTo>
                  <a:lnTo>
                    <a:pt x="2948576" y="203151"/>
                  </a:lnTo>
                  <a:lnTo>
                    <a:pt x="2944768" y="198707"/>
                  </a:lnTo>
                  <a:lnTo>
                    <a:pt x="2941276" y="194581"/>
                  </a:lnTo>
                  <a:lnTo>
                    <a:pt x="2937468" y="189820"/>
                  </a:lnTo>
                  <a:lnTo>
                    <a:pt x="2934294" y="184423"/>
                  </a:lnTo>
                  <a:lnTo>
                    <a:pt x="2931755" y="179345"/>
                  </a:lnTo>
                  <a:lnTo>
                    <a:pt x="2928898" y="174266"/>
                  </a:lnTo>
                  <a:lnTo>
                    <a:pt x="2926676" y="168870"/>
                  </a:lnTo>
                  <a:lnTo>
                    <a:pt x="2924137" y="163156"/>
                  </a:lnTo>
                  <a:lnTo>
                    <a:pt x="2922550" y="157760"/>
                  </a:lnTo>
                  <a:lnTo>
                    <a:pt x="2920646" y="151729"/>
                  </a:lnTo>
                  <a:lnTo>
                    <a:pt x="2919376" y="146015"/>
                  </a:lnTo>
                  <a:lnTo>
                    <a:pt x="2918424" y="139984"/>
                  </a:lnTo>
                  <a:lnTo>
                    <a:pt x="2917472" y="133953"/>
                  </a:lnTo>
                  <a:lnTo>
                    <a:pt x="2917155" y="127922"/>
                  </a:lnTo>
                  <a:lnTo>
                    <a:pt x="2917155" y="121573"/>
                  </a:lnTo>
                  <a:lnTo>
                    <a:pt x="2917155" y="115225"/>
                  </a:lnTo>
                  <a:lnTo>
                    <a:pt x="2917472" y="109194"/>
                  </a:lnTo>
                  <a:lnTo>
                    <a:pt x="2918424" y="102845"/>
                  </a:lnTo>
                  <a:lnTo>
                    <a:pt x="2919376" y="97132"/>
                  </a:lnTo>
                  <a:lnTo>
                    <a:pt x="2920646" y="91101"/>
                  </a:lnTo>
                  <a:lnTo>
                    <a:pt x="2922550" y="85070"/>
                  </a:lnTo>
                  <a:lnTo>
                    <a:pt x="2924137" y="79674"/>
                  </a:lnTo>
                  <a:lnTo>
                    <a:pt x="2926676" y="74277"/>
                  </a:lnTo>
                  <a:lnTo>
                    <a:pt x="2928898" y="68564"/>
                  </a:lnTo>
                  <a:lnTo>
                    <a:pt x="2931755" y="63485"/>
                  </a:lnTo>
                  <a:lnTo>
                    <a:pt x="2934294" y="58406"/>
                  </a:lnTo>
                  <a:lnTo>
                    <a:pt x="2937468" y="53645"/>
                  </a:lnTo>
                  <a:lnTo>
                    <a:pt x="2941276" y="48883"/>
                  </a:lnTo>
                  <a:lnTo>
                    <a:pt x="2944768" y="44122"/>
                  </a:lnTo>
                  <a:lnTo>
                    <a:pt x="2948576" y="39678"/>
                  </a:lnTo>
                  <a:lnTo>
                    <a:pt x="2952703" y="35552"/>
                  </a:lnTo>
                  <a:lnTo>
                    <a:pt x="2956829" y="31425"/>
                  </a:lnTo>
                  <a:lnTo>
                    <a:pt x="2961272" y="27616"/>
                  </a:lnTo>
                  <a:lnTo>
                    <a:pt x="2966033" y="24124"/>
                  </a:lnTo>
                  <a:lnTo>
                    <a:pt x="2970794" y="20633"/>
                  </a:lnTo>
                  <a:lnTo>
                    <a:pt x="2975555" y="17459"/>
                  </a:lnTo>
                  <a:lnTo>
                    <a:pt x="2980633" y="14602"/>
                  </a:lnTo>
                  <a:lnTo>
                    <a:pt x="2985711" y="11745"/>
                  </a:lnTo>
                  <a:lnTo>
                    <a:pt x="2991107" y="9523"/>
                  </a:lnTo>
                  <a:lnTo>
                    <a:pt x="2996820" y="6984"/>
                  </a:lnTo>
                  <a:lnTo>
                    <a:pt x="3002216" y="5397"/>
                  </a:lnTo>
                  <a:lnTo>
                    <a:pt x="3008246" y="3492"/>
                  </a:lnTo>
                  <a:lnTo>
                    <a:pt x="3013959" y="2222"/>
                  </a:lnTo>
                  <a:lnTo>
                    <a:pt x="3019990" y="1270"/>
                  </a:lnTo>
                  <a:lnTo>
                    <a:pt x="3026338" y="318"/>
                  </a:lnTo>
                  <a:lnTo>
                    <a:pt x="303236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76" name="Line 13">
            <a:extLst>
              <a:ext uri="{FF2B5EF4-FFF2-40B4-BE49-F238E27FC236}">
                <a16:creationId xmlns:a16="http://schemas.microsoft.com/office/drawing/2014/main" xmlns="" id="{71B91AFB-066C-489C-BE5F-342EA6C661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4294" y="5078480"/>
            <a:ext cx="765353" cy="355000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ys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Line 13">
            <a:extLst>
              <a:ext uri="{FF2B5EF4-FFF2-40B4-BE49-F238E27FC236}">
                <a16:creationId xmlns:a16="http://schemas.microsoft.com/office/drawing/2014/main" xmlns="" id="{2C93A44B-5548-4E7A-A179-76908118D3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0641" y="5073524"/>
            <a:ext cx="728308" cy="324835"/>
          </a:xfrm>
          <a:prstGeom prst="line">
            <a:avLst/>
          </a:prstGeom>
          <a:noFill/>
          <a:ln w="38100" cap="flat">
            <a:solidFill>
              <a:srgbClr val="006FBE"/>
            </a:solidFill>
            <a:prstDash val="sys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0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59" grpId="0" animBg="1"/>
      <p:bldP spid="61" grpId="0" animBg="1"/>
      <p:bldP spid="63" grpId="0" animBg="1"/>
      <p:bldP spid="76" grpId="0" animBg="1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22507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722507"/>
              <a:t>55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au 5"/>
          <p:cNvGraphicFramePr>
            <a:graphicFrameLocks noGrp="1"/>
          </p:cNvGraphicFramePr>
          <p:nvPr>
            <p:extLst/>
          </p:nvPr>
        </p:nvGraphicFramePr>
        <p:xfrm>
          <a:off x="1828865" y="1948754"/>
          <a:ext cx="1055865" cy="660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8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Flight</a:t>
                      </a:r>
                      <a:r>
                        <a:rPr lang="en-US" sz="800" baseline="0" dirty="0">
                          <a:latin typeface="+mj-lt"/>
                          <a:cs typeface="Times New Roman" panose="02020603050405020304" pitchFamily="18" charset="0"/>
                        </a:rPr>
                        <a:t> Reservation Service</a:t>
                      </a:r>
                      <a:endParaRPr lang="en-US" sz="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86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j-lt"/>
                          <a:cs typeface="Times New Roman" panose="02020603050405020304" pitchFamily="18" charset="0"/>
                        </a:rPr>
                        <a:t>bookFlight</a:t>
                      </a:r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j-lt"/>
                          <a:cs typeface="Times New Roman" panose="02020603050405020304" pitchFamily="18" charset="0"/>
                        </a:rPr>
                        <a:t>reserveFlight</a:t>
                      </a:r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au 6"/>
          <p:cNvGraphicFramePr>
            <a:graphicFrameLocks noGrp="1"/>
          </p:cNvGraphicFramePr>
          <p:nvPr>
            <p:extLst/>
          </p:nvPr>
        </p:nvGraphicFramePr>
        <p:xfrm>
          <a:off x="2770033" y="3322792"/>
          <a:ext cx="1065108" cy="52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Flight</a:t>
                      </a:r>
                      <a:r>
                        <a:rPr lang="en-US" sz="800" baseline="0" dirty="0">
                          <a:latin typeface="+mj-lt"/>
                          <a:cs typeface="Times New Roman" panose="02020603050405020304" pitchFamily="18" charset="0"/>
                        </a:rPr>
                        <a:t> Change </a:t>
                      </a:r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Service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j-lt"/>
                          <a:cs typeface="Times New Roman" panose="02020603050405020304" pitchFamily="18" charset="0"/>
                        </a:rPr>
                        <a:t>changeFlight</a:t>
                      </a:r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j-lt"/>
                          <a:cs typeface="Times New Roman" panose="02020603050405020304" pitchFamily="18" charset="0"/>
                        </a:rPr>
                        <a:t>searchFlight</a:t>
                      </a:r>
                      <a:r>
                        <a:rPr lang="en-US" sz="800" dirty="0">
                          <a:latin typeface="+mj-lt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au 7"/>
          <p:cNvGraphicFramePr>
            <a:graphicFrameLocks noGrp="1"/>
          </p:cNvGraphicFramePr>
          <p:nvPr>
            <p:extLst/>
          </p:nvPr>
        </p:nvGraphicFramePr>
        <p:xfrm>
          <a:off x="860850" y="3340358"/>
          <a:ext cx="1063750" cy="65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Flight</a:t>
                      </a:r>
                      <a:r>
                        <a:rPr lang="en-US" sz="800" baseline="0" dirty="0">
                          <a:latin typeface="+mn-lt"/>
                          <a:cs typeface="Times New Roman" panose="02020603050405020304" pitchFamily="18" charset="0"/>
                        </a:rPr>
                        <a:t> Cancellation </a:t>
                      </a:r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Service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n-lt"/>
                          <a:cs typeface="Times New Roman" panose="02020603050405020304" pitchFamily="18" charset="0"/>
                        </a:rPr>
                        <a:t>cancelFlight</a:t>
                      </a:r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800" dirty="0" err="1">
                          <a:latin typeface="+mn-lt"/>
                          <a:cs typeface="Times New Roman" panose="02020603050405020304" pitchFamily="18" charset="0"/>
                        </a:rPr>
                        <a:t>cancelPayment</a:t>
                      </a:r>
                      <a:r>
                        <a:rPr lang="en-US" sz="800" dirty="0">
                          <a:latin typeface="+mn-lt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7" y="3067717"/>
            <a:ext cx="471387" cy="459982"/>
          </a:xfrm>
          <a:prstGeom prst="rect">
            <a:avLst/>
          </a:prstGeom>
        </p:spPr>
      </p:pic>
      <p:pic>
        <p:nvPicPr>
          <p:cNvPr id="11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3" y="3137385"/>
            <a:ext cx="471387" cy="459982"/>
          </a:xfrm>
          <a:prstGeom prst="rect">
            <a:avLst/>
          </a:prstGeom>
        </p:spPr>
      </p:pic>
      <p:pic>
        <p:nvPicPr>
          <p:cNvPr id="12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28" y="1716920"/>
            <a:ext cx="471387" cy="459982"/>
          </a:xfrm>
          <a:prstGeom prst="rect">
            <a:avLst/>
          </a:prstGeom>
        </p:spPr>
      </p:pic>
      <p:cxnSp>
        <p:nvCxnSpPr>
          <p:cNvPr id="13" name="Connecteur droit 10"/>
          <p:cNvCxnSpPr>
            <a:endCxn id="9" idx="0"/>
          </p:cNvCxnSpPr>
          <p:nvPr/>
        </p:nvCxnSpPr>
        <p:spPr>
          <a:xfrm flipH="1">
            <a:off x="1392723" y="2231089"/>
            <a:ext cx="438980" cy="1109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9"/>
          <p:cNvCxnSpPr>
            <a:stCxn id="8" idx="1"/>
            <a:endCxn id="9" idx="3"/>
          </p:cNvCxnSpPr>
          <p:nvPr/>
        </p:nvCxnSpPr>
        <p:spPr>
          <a:xfrm flipH="1">
            <a:off x="1924600" y="3586952"/>
            <a:ext cx="845433" cy="785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22"/>
          <p:cNvCxnSpPr>
            <a:stCxn id="7" idx="3"/>
            <a:endCxn id="8" idx="0"/>
          </p:cNvCxnSpPr>
          <p:nvPr/>
        </p:nvCxnSpPr>
        <p:spPr>
          <a:xfrm>
            <a:off x="2884730" y="2279248"/>
            <a:ext cx="417857" cy="10435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20"/>
          <p:cNvSpPr txBox="1"/>
          <p:nvPr/>
        </p:nvSpPr>
        <p:spPr>
          <a:xfrm>
            <a:off x="1319115" y="4146692"/>
            <a:ext cx="181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Fine-grained Service</a:t>
            </a:r>
          </a:p>
        </p:txBody>
      </p:sp>
      <p:grpSp>
        <p:nvGrpSpPr>
          <p:cNvPr id="17" name="Groupe 62"/>
          <p:cNvGrpSpPr/>
          <p:nvPr/>
        </p:nvGrpSpPr>
        <p:grpSpPr>
          <a:xfrm>
            <a:off x="842132" y="4708274"/>
            <a:ext cx="2569622" cy="967701"/>
            <a:chOff x="375897" y="4868182"/>
            <a:chExt cx="2890825" cy="1088663"/>
          </a:xfrm>
        </p:grpSpPr>
        <p:sp>
          <p:nvSpPr>
            <p:cNvPr id="18" name="ZoneTexte 26"/>
            <p:cNvSpPr txBox="1"/>
            <p:nvPr/>
          </p:nvSpPr>
          <p:spPr>
            <a:xfrm>
              <a:off x="662570" y="4868182"/>
              <a:ext cx="2604152" cy="1088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2" dirty="0">
                  <a:solidFill>
                    <a:srgbClr val="FF0000"/>
                  </a:solidFill>
                </a:rPr>
                <a:t>Few operations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High coupling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High development complexity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Reduced usability</a:t>
              </a:r>
            </a:p>
          </p:txBody>
        </p:sp>
        <p:pic>
          <p:nvPicPr>
            <p:cNvPr id="19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375897" y="4953113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412364" y="5196528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426974" y="5459612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440039" y="5712701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4" name="Tableau 33"/>
          <p:cNvGraphicFramePr>
            <a:graphicFrameLocks noGrp="1"/>
          </p:cNvGraphicFramePr>
          <p:nvPr>
            <p:extLst/>
          </p:nvPr>
        </p:nvGraphicFramePr>
        <p:xfrm>
          <a:off x="6485017" y="1918186"/>
          <a:ext cx="1266787" cy="235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6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22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TravelService</a:t>
                      </a:r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Endpoint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7813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bookFlight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reserveFlight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cancelFlight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reserveCar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cancelCar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reserveHotel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checkDates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modifyBooking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acceptPayment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addPayment</a:t>
                      </a:r>
                      <a:r>
                        <a:rPr lang="en-US" sz="9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r>
                        <a:rPr lang="en-US" sz="9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validateCredit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printInvoice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sendInvoice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81280" marR="81280" marT="40640" marB="406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5" name="Imag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37" y="1714763"/>
            <a:ext cx="471387" cy="459982"/>
          </a:xfrm>
          <a:prstGeom prst="rect">
            <a:avLst/>
          </a:prstGeom>
        </p:spPr>
      </p:pic>
      <p:sp>
        <p:nvSpPr>
          <p:cNvPr id="26" name="ZoneTexte 35"/>
          <p:cNvSpPr txBox="1"/>
          <p:nvPr/>
        </p:nvSpPr>
        <p:spPr>
          <a:xfrm>
            <a:off x="5756034" y="4331076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God-object Service</a:t>
            </a:r>
          </a:p>
        </p:txBody>
      </p:sp>
      <p:grpSp>
        <p:nvGrpSpPr>
          <p:cNvPr id="27" name="Groupe 75"/>
          <p:cNvGrpSpPr/>
          <p:nvPr/>
        </p:nvGrpSpPr>
        <p:grpSpPr>
          <a:xfrm>
            <a:off x="5041382" y="2242770"/>
            <a:ext cx="770490" cy="502532"/>
            <a:chOff x="5100053" y="2094490"/>
            <a:chExt cx="866801" cy="565349"/>
          </a:xfrm>
        </p:grpSpPr>
        <p:pic>
          <p:nvPicPr>
            <p:cNvPr id="28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281" y="2094490"/>
              <a:ext cx="779573" cy="5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5100053" y="2252259"/>
              <a:ext cx="693971" cy="135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2</a:t>
              </a:r>
            </a:p>
          </p:txBody>
        </p:sp>
      </p:grpSp>
      <p:grpSp>
        <p:nvGrpSpPr>
          <p:cNvPr id="33" name="Groupe 67"/>
          <p:cNvGrpSpPr/>
          <p:nvPr/>
        </p:nvGrpSpPr>
        <p:grpSpPr>
          <a:xfrm>
            <a:off x="5024644" y="2753058"/>
            <a:ext cx="770490" cy="502532"/>
            <a:chOff x="5081223" y="2668564"/>
            <a:chExt cx="866801" cy="565349"/>
          </a:xfrm>
        </p:grpSpPr>
        <p:pic>
          <p:nvPicPr>
            <p:cNvPr id="34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451" y="2668564"/>
              <a:ext cx="779573" cy="5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5081223" y="2826333"/>
              <a:ext cx="693971" cy="135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3</a:t>
              </a:r>
            </a:p>
          </p:txBody>
        </p:sp>
      </p:grpSp>
      <p:grpSp>
        <p:nvGrpSpPr>
          <p:cNvPr id="36" name="Groupe 66"/>
          <p:cNvGrpSpPr/>
          <p:nvPr/>
        </p:nvGrpSpPr>
        <p:grpSpPr>
          <a:xfrm>
            <a:off x="5041382" y="3226663"/>
            <a:ext cx="770490" cy="502532"/>
            <a:chOff x="5100053" y="3201066"/>
            <a:chExt cx="866801" cy="565349"/>
          </a:xfrm>
        </p:grpSpPr>
        <p:pic>
          <p:nvPicPr>
            <p:cNvPr id="37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281" y="3201066"/>
              <a:ext cx="779573" cy="5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100053" y="3358835"/>
              <a:ext cx="693971" cy="135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4</a:t>
              </a:r>
            </a:p>
          </p:txBody>
        </p:sp>
      </p:grpSp>
      <p:grpSp>
        <p:nvGrpSpPr>
          <p:cNvPr id="39" name="Groupe 64"/>
          <p:cNvGrpSpPr/>
          <p:nvPr/>
        </p:nvGrpSpPr>
        <p:grpSpPr>
          <a:xfrm>
            <a:off x="5048352" y="3745681"/>
            <a:ext cx="781803" cy="502532"/>
            <a:chOff x="5087326" y="3900084"/>
            <a:chExt cx="879528" cy="565349"/>
          </a:xfrm>
        </p:grpSpPr>
        <p:pic>
          <p:nvPicPr>
            <p:cNvPr id="40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281" y="3900084"/>
              <a:ext cx="779573" cy="5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5087326" y="4052808"/>
              <a:ext cx="693971" cy="135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n</a:t>
              </a:r>
            </a:p>
          </p:txBody>
        </p:sp>
      </p:grpSp>
      <p:cxnSp>
        <p:nvCxnSpPr>
          <p:cNvPr id="42" name="Connecteur droit 51"/>
          <p:cNvCxnSpPr>
            <a:stCxn id="57" idx="3"/>
          </p:cNvCxnSpPr>
          <p:nvPr/>
        </p:nvCxnSpPr>
        <p:spPr>
          <a:xfrm>
            <a:off x="5810771" y="1987046"/>
            <a:ext cx="673146" cy="762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54"/>
          <p:cNvCxnSpPr>
            <a:stCxn id="28" idx="3"/>
          </p:cNvCxnSpPr>
          <p:nvPr/>
        </p:nvCxnSpPr>
        <p:spPr>
          <a:xfrm>
            <a:off x="5811871" y="2494036"/>
            <a:ext cx="673145" cy="459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57"/>
          <p:cNvCxnSpPr>
            <a:stCxn id="34" idx="3"/>
            <a:endCxn id="24" idx="1"/>
          </p:cNvCxnSpPr>
          <p:nvPr/>
        </p:nvCxnSpPr>
        <p:spPr>
          <a:xfrm>
            <a:off x="5795134" y="3004324"/>
            <a:ext cx="689883" cy="92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63"/>
          <p:cNvCxnSpPr>
            <a:stCxn id="37" idx="3"/>
          </p:cNvCxnSpPr>
          <p:nvPr/>
        </p:nvCxnSpPr>
        <p:spPr>
          <a:xfrm flipV="1">
            <a:off x="5811871" y="3195944"/>
            <a:ext cx="673145" cy="281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65"/>
          <p:cNvCxnSpPr>
            <a:stCxn id="40" idx="3"/>
          </p:cNvCxnSpPr>
          <p:nvPr/>
        </p:nvCxnSpPr>
        <p:spPr>
          <a:xfrm flipV="1">
            <a:off x="5830155" y="3372595"/>
            <a:ext cx="654861" cy="624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76"/>
          <p:cNvGrpSpPr/>
          <p:nvPr/>
        </p:nvGrpSpPr>
        <p:grpSpPr>
          <a:xfrm>
            <a:off x="5656733" y="4645794"/>
            <a:ext cx="1829270" cy="1186543"/>
            <a:chOff x="5792325" y="4797892"/>
            <a:chExt cx="2057929" cy="1334861"/>
          </a:xfrm>
        </p:grpSpPr>
        <p:sp>
          <p:nvSpPr>
            <p:cNvPr id="48" name="ZoneTexte 69"/>
            <p:cNvSpPr txBox="1"/>
            <p:nvPr/>
          </p:nvSpPr>
          <p:spPr>
            <a:xfrm>
              <a:off x="6093402" y="4797892"/>
              <a:ext cx="1756852" cy="1334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2" dirty="0">
                  <a:solidFill>
                    <a:srgbClr val="FF0000"/>
                  </a:solidFill>
                </a:rPr>
                <a:t>Many operations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Low cohesion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High response time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Low availability</a:t>
              </a:r>
            </a:p>
            <a:p>
              <a:r>
                <a:rPr lang="en-US" sz="1422" dirty="0">
                  <a:solidFill>
                    <a:srgbClr val="FF0000"/>
                  </a:solidFill>
                </a:rPr>
                <a:t>Not easily reusable</a:t>
              </a:r>
            </a:p>
          </p:txBody>
        </p:sp>
        <p:pic>
          <p:nvPicPr>
            <p:cNvPr id="49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5792325" y="4895322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5828792" y="5138737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5843402" y="5401821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5856467" y="5654910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http://m.c.lnkd.licdn.com/mpr/mpr/p/6/005/08c/16e/2baa39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9" t="23378" r="35068" b="19588"/>
            <a:stretch/>
          </p:blipFill>
          <p:spPr bwMode="auto">
            <a:xfrm>
              <a:off x="5884225" y="5903495"/>
              <a:ext cx="206107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e 75"/>
          <p:cNvGrpSpPr/>
          <p:nvPr/>
        </p:nvGrpSpPr>
        <p:grpSpPr>
          <a:xfrm>
            <a:off x="5040281" y="1735779"/>
            <a:ext cx="770490" cy="502532"/>
            <a:chOff x="5100053" y="2094490"/>
            <a:chExt cx="866801" cy="565349"/>
          </a:xfrm>
        </p:grpSpPr>
        <p:pic>
          <p:nvPicPr>
            <p:cNvPr id="57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281" y="2094490"/>
              <a:ext cx="779573" cy="5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28"/>
            <p:cNvSpPr/>
            <p:nvPr/>
          </p:nvSpPr>
          <p:spPr>
            <a:xfrm>
              <a:off x="5100053" y="2252259"/>
              <a:ext cx="693971" cy="135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1</a:t>
              </a:r>
            </a:p>
          </p:txBody>
        </p:sp>
      </p:grpSp>
      <p:sp>
        <p:nvSpPr>
          <p:cNvPr id="63" name="Title 1"/>
          <p:cNvSpPr txBox="1">
            <a:spLocks/>
          </p:cNvSpPr>
          <p:nvPr/>
        </p:nvSpPr>
        <p:spPr>
          <a:xfrm>
            <a:off x="762650" y="108190"/>
            <a:ext cx="8960360" cy="5244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 sz="3600" dirty="0">
                <a:latin typeface="+mj-lt"/>
              </a:rPr>
              <a:t>Web Service </a:t>
            </a:r>
            <a:r>
              <a:rPr lang="en-US" altLang="zh-CN" sz="3600" dirty="0" err="1">
                <a:latin typeface="+mj-lt"/>
              </a:rPr>
              <a:t>Antipatterns</a:t>
            </a:r>
            <a:endParaRPr lang="en-US" altLang="zh-CN" sz="3600" dirty="0">
              <a:latin typeface="+mj-lt"/>
            </a:endParaRPr>
          </a:p>
          <a:p>
            <a:endParaRPr lang="en-US" altLang="zh-CN" sz="2844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1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22507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722507"/>
              <a:t>56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1403" y="1645979"/>
            <a:ext cx="7764598" cy="19028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600">
              <a:solidFill>
                <a:schemeClr val="tx1"/>
              </a:solidFill>
            </a:endParaRP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6006059" y="2713465"/>
            <a:ext cx="2629942" cy="18815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r-F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operations in one single interface</a:t>
            </a:r>
          </a:p>
          <a:p>
            <a:r>
              <a:rPr lang="en-US" altLang="fr-F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4,261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lines of WSDL document</a:t>
            </a:r>
          </a:p>
          <a:p>
            <a:r>
              <a:rPr lang="en-US" altLang="fr-F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812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pages of API documentation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89912" y="4857418"/>
            <a:ext cx="389191" cy="4581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3"/>
              </a:lnSpc>
            </a:pPr>
            <a:r>
              <a:rPr lang="en-US" sz="978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ts val="533"/>
              </a:lnSpc>
            </a:pPr>
            <a:r>
              <a:rPr lang="en-US" sz="978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ts val="533"/>
              </a:lnSpc>
            </a:pPr>
            <a:r>
              <a:rPr lang="en-US" sz="978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57" name="Groupe 36"/>
          <p:cNvGrpSpPr/>
          <p:nvPr/>
        </p:nvGrpSpPr>
        <p:grpSpPr>
          <a:xfrm>
            <a:off x="769802" y="2544957"/>
            <a:ext cx="832000" cy="704000"/>
            <a:chOff x="504077" y="2125356"/>
            <a:chExt cx="936000" cy="792000"/>
          </a:xfrm>
        </p:grpSpPr>
        <p:pic>
          <p:nvPicPr>
            <p:cNvPr id="58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9" y="2125356"/>
              <a:ext cx="841808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504077" y="2346375"/>
              <a:ext cx="749372" cy="19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2</a:t>
              </a:r>
            </a:p>
          </p:txBody>
        </p:sp>
      </p:grpSp>
      <p:grpSp>
        <p:nvGrpSpPr>
          <p:cNvPr id="60" name="Groupe 35"/>
          <p:cNvGrpSpPr/>
          <p:nvPr/>
        </p:nvGrpSpPr>
        <p:grpSpPr>
          <a:xfrm>
            <a:off x="769802" y="1844053"/>
            <a:ext cx="832000" cy="704000"/>
            <a:chOff x="504077" y="1336839"/>
            <a:chExt cx="936000" cy="792000"/>
          </a:xfrm>
        </p:grpSpPr>
        <p:pic>
          <p:nvPicPr>
            <p:cNvPr id="61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9" y="1336839"/>
              <a:ext cx="841808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504077" y="1557858"/>
              <a:ext cx="749372" cy="19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1</a:t>
              </a:r>
            </a:p>
          </p:txBody>
        </p:sp>
      </p:grpSp>
      <p:grpSp>
        <p:nvGrpSpPr>
          <p:cNvPr id="63" name="Groupe 34"/>
          <p:cNvGrpSpPr/>
          <p:nvPr/>
        </p:nvGrpSpPr>
        <p:grpSpPr>
          <a:xfrm>
            <a:off x="769802" y="3305655"/>
            <a:ext cx="832000" cy="704000"/>
            <a:chOff x="504077" y="2981141"/>
            <a:chExt cx="936000" cy="792000"/>
          </a:xfrm>
        </p:grpSpPr>
        <p:pic>
          <p:nvPicPr>
            <p:cNvPr id="64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9" y="2981141"/>
              <a:ext cx="841808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504077" y="3202160"/>
              <a:ext cx="749372" cy="19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3</a:t>
              </a:r>
            </a:p>
          </p:txBody>
        </p:sp>
      </p:grpSp>
      <p:grpSp>
        <p:nvGrpSpPr>
          <p:cNvPr id="66" name="Groupe 3"/>
          <p:cNvGrpSpPr/>
          <p:nvPr/>
        </p:nvGrpSpPr>
        <p:grpSpPr>
          <a:xfrm>
            <a:off x="769802" y="4023332"/>
            <a:ext cx="832000" cy="704000"/>
            <a:chOff x="504077" y="3788527"/>
            <a:chExt cx="936000" cy="792000"/>
          </a:xfrm>
        </p:grpSpPr>
        <p:pic>
          <p:nvPicPr>
            <p:cNvPr id="67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9" y="3788527"/>
              <a:ext cx="841808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504077" y="4009546"/>
              <a:ext cx="749372" cy="19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4</a:t>
              </a:r>
            </a:p>
          </p:txBody>
        </p:sp>
      </p:grpSp>
      <p:grpSp>
        <p:nvGrpSpPr>
          <p:cNvPr id="69" name="Groupe 2"/>
          <p:cNvGrpSpPr/>
          <p:nvPr/>
        </p:nvGrpSpPr>
        <p:grpSpPr>
          <a:xfrm>
            <a:off x="769802" y="5455159"/>
            <a:ext cx="832000" cy="704000"/>
            <a:chOff x="504077" y="5399333"/>
            <a:chExt cx="936000" cy="792000"/>
          </a:xfrm>
        </p:grpSpPr>
        <p:pic>
          <p:nvPicPr>
            <p:cNvPr id="70" name="Picture 8" descr="https://encrypted-tbn1.gstatic.com/images?q=tbn:ANd9GcRx95XqD96WgJfcq3CPeNhcO5hxEwKdJKAcIFY9_1J9wgu6m9XYU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9" y="5399333"/>
              <a:ext cx="841808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504077" y="5620352"/>
              <a:ext cx="749372" cy="19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 n</a:t>
              </a:r>
            </a:p>
          </p:txBody>
        </p:sp>
      </p:grpSp>
      <p:graphicFrame>
        <p:nvGraphicFramePr>
          <p:cNvPr id="72" name="Tableau 21"/>
          <p:cNvGraphicFramePr>
            <a:graphicFrameLocks noGrp="1"/>
          </p:cNvGraphicFramePr>
          <p:nvPr>
            <p:extLst/>
          </p:nvPr>
        </p:nvGraphicFramePr>
        <p:xfrm>
          <a:off x="3449200" y="1529332"/>
          <a:ext cx="1968635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6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9307">
                <a:tc>
                  <a:txBody>
                    <a:bodyPr/>
                    <a:lstStyle/>
                    <a:p>
                      <a:pPr algn="ctr"/>
                      <a:r>
                        <a:rPr lang="fr-CA" sz="10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 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lang="fr-CA" sz="1000" baseline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»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AmazonEC2portType</a:t>
                      </a:r>
                    </a:p>
                  </a:txBody>
                  <a:tcPr marL="81280" marR="32000" marT="40640" marB="4064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CreateImage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RegisterImage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DeregisterImage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DescribeImages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RunInstances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TerminateInstances</a:t>
                      </a:r>
                      <a:r>
                        <a:rPr lang="en-US" sz="900" i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DescribeInstances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MonitorInstances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UnmonitorInstances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DescribeReservedInstances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GetPasswordData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CreateSecurityGroup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DeleteSecurityGroup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DescribeSecurityGroups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AuthorizeSecurityGroupIngress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RevokeSecurityGroupIngress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AllocateAddress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ReleaseAddress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DescribeAddresses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AssociateAddress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DisassociateAddress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CreateVolume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DeleteVolume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DescribeVolumes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AttachVolume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DetachVolume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CreateSnapshot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DeleteSnapshot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ModifySnapshotAttribute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ResetSnapshotAttribute</a:t>
                      </a: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900" i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. .</a:t>
                      </a:r>
                      <a:endParaRPr lang="en-US" sz="9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80" marR="32000" marT="40640" marB="4064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3" name="Rectangle à coins arrondis 22"/>
          <p:cNvSpPr/>
          <p:nvPr/>
        </p:nvSpPr>
        <p:spPr>
          <a:xfrm>
            <a:off x="3084495" y="1464734"/>
            <a:ext cx="2698044" cy="499922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5" name="Connecteur droit avec flèche 24"/>
          <p:cNvCxnSpPr/>
          <p:nvPr/>
        </p:nvCxnSpPr>
        <p:spPr>
          <a:xfrm>
            <a:off x="1534596" y="2207125"/>
            <a:ext cx="1877907" cy="12629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25"/>
          <p:cNvCxnSpPr/>
          <p:nvPr/>
        </p:nvCxnSpPr>
        <p:spPr>
          <a:xfrm>
            <a:off x="1519638" y="2919544"/>
            <a:ext cx="1892865" cy="6346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rré corné 26"/>
          <p:cNvSpPr/>
          <p:nvPr/>
        </p:nvSpPr>
        <p:spPr>
          <a:xfrm>
            <a:off x="1825772" y="2558926"/>
            <a:ext cx="925446" cy="3520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8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management.xml</a:t>
            </a:r>
          </a:p>
        </p:txBody>
      </p:sp>
      <p:sp>
        <p:nvSpPr>
          <p:cNvPr id="78" name="Carré corné 27"/>
          <p:cNvSpPr/>
          <p:nvPr/>
        </p:nvSpPr>
        <p:spPr>
          <a:xfrm>
            <a:off x="1825772" y="3048115"/>
            <a:ext cx="925446" cy="3520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8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management.xml</a:t>
            </a:r>
          </a:p>
        </p:txBody>
      </p:sp>
      <p:cxnSp>
        <p:nvCxnSpPr>
          <p:cNvPr id="79" name="Connecteur droit avec flèche 28"/>
          <p:cNvCxnSpPr/>
          <p:nvPr/>
        </p:nvCxnSpPr>
        <p:spPr>
          <a:xfrm>
            <a:off x="1534596" y="3635968"/>
            <a:ext cx="187790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29"/>
          <p:cNvCxnSpPr/>
          <p:nvPr/>
        </p:nvCxnSpPr>
        <p:spPr>
          <a:xfrm flipV="1">
            <a:off x="1534596" y="3860086"/>
            <a:ext cx="1877907" cy="18037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rré corné 30"/>
          <p:cNvSpPr/>
          <p:nvPr/>
        </p:nvSpPr>
        <p:spPr>
          <a:xfrm>
            <a:off x="1825772" y="3486140"/>
            <a:ext cx="925446" cy="3520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8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management.xml</a:t>
            </a:r>
          </a:p>
        </p:txBody>
      </p:sp>
      <p:cxnSp>
        <p:nvCxnSpPr>
          <p:cNvPr id="82" name="Connecteur droit avec flèche 31"/>
          <p:cNvCxnSpPr/>
          <p:nvPr/>
        </p:nvCxnSpPr>
        <p:spPr>
          <a:xfrm flipV="1">
            <a:off x="1534596" y="3725574"/>
            <a:ext cx="1877907" cy="5563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rré corné 32"/>
          <p:cNvSpPr/>
          <p:nvPr/>
        </p:nvSpPr>
        <p:spPr>
          <a:xfrm>
            <a:off x="1825772" y="3925751"/>
            <a:ext cx="925446" cy="3520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8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 management.xml</a:t>
            </a:r>
          </a:p>
        </p:txBody>
      </p:sp>
      <p:sp>
        <p:nvSpPr>
          <p:cNvPr id="84" name="Carré corné 33"/>
          <p:cNvSpPr/>
          <p:nvPr/>
        </p:nvSpPr>
        <p:spPr>
          <a:xfrm>
            <a:off x="1825772" y="4805559"/>
            <a:ext cx="925446" cy="3520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8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Snapshot management.xml</a:t>
            </a:r>
          </a:p>
        </p:txBody>
      </p:sp>
      <p:sp>
        <p:nvSpPr>
          <p:cNvPr id="86" name="Title 1"/>
          <p:cNvSpPr txBox="1">
            <a:spLocks/>
          </p:cNvSpPr>
          <p:nvPr/>
        </p:nvSpPr>
        <p:spPr>
          <a:xfrm>
            <a:off x="583924" y="1205711"/>
            <a:ext cx="7309732" cy="880533"/>
          </a:xfrm>
          <a:prstGeom prst="rect">
            <a:avLst/>
          </a:prstGeom>
        </p:spPr>
        <p:txBody>
          <a:bodyPr vert="horz" lIns="81280" tIns="40640" rIns="81280" bIns="4064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fr-FR" sz="3200" dirty="0">
                <a:solidFill>
                  <a:srgbClr val="F2C92F"/>
                </a:solidFill>
              </a:rPr>
              <a:t>Amazon EC2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66669" y="143415"/>
            <a:ext cx="8960360" cy="5244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 sz="3600" dirty="0">
                <a:latin typeface="+mj-lt"/>
              </a:rPr>
              <a:t>Real-World Example</a:t>
            </a:r>
          </a:p>
        </p:txBody>
      </p:sp>
    </p:spTree>
    <p:extLst>
      <p:ext uri="{BB962C8B-B14F-4D97-AF65-F5344CB8AC3E}">
        <p14:creationId xmlns:p14="http://schemas.microsoft.com/office/powerpoint/2010/main" val="2518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22507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722507"/>
              <a:t>57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2085" y="135164"/>
            <a:ext cx="8960360" cy="5244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 sz="2844" dirty="0"/>
              <a:t>Web Service Refactoring </a:t>
            </a:r>
          </a:p>
          <a:p>
            <a:r>
              <a:rPr lang="en-US" altLang="zh-CN" sz="2844" dirty="0"/>
              <a:t>Example</a:t>
            </a:r>
          </a:p>
        </p:txBody>
      </p:sp>
      <p:sp>
        <p:nvSpPr>
          <p:cNvPr id="8" name="Rectangle à coins arrondis 9">
            <a:extLst>
              <a:ext uri="{FF2B5EF4-FFF2-40B4-BE49-F238E27FC236}">
                <a16:creationId xmlns:a16="http://schemas.microsoft.com/office/drawing/2014/main" xmlns="" id="{4B1BEEA5-3FE8-4E01-8C6E-7E6E35D5EE75}"/>
              </a:ext>
            </a:extLst>
          </p:cNvPr>
          <p:cNvSpPr/>
          <p:nvPr/>
        </p:nvSpPr>
        <p:spPr>
          <a:xfrm>
            <a:off x="6648854" y="1273851"/>
            <a:ext cx="2545080" cy="4933875"/>
          </a:xfrm>
          <a:prstGeom prst="roundRect">
            <a:avLst>
              <a:gd name="adj" fmla="val 1035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à coins arrondis 6">
            <a:extLst>
              <a:ext uri="{FF2B5EF4-FFF2-40B4-BE49-F238E27FC236}">
                <a16:creationId xmlns:a16="http://schemas.microsoft.com/office/drawing/2014/main" xmlns="" id="{10D24FA7-C2FB-4751-9C1D-785174916D40}"/>
              </a:ext>
            </a:extLst>
          </p:cNvPr>
          <p:cNvSpPr/>
          <p:nvPr/>
        </p:nvSpPr>
        <p:spPr>
          <a:xfrm>
            <a:off x="41723" y="1748324"/>
            <a:ext cx="2564752" cy="3678238"/>
          </a:xfrm>
          <a:prstGeom prst="roundRect">
            <a:avLst>
              <a:gd name="adj" fmla="val 1035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ZoneTexte 4">
            <a:extLst>
              <a:ext uri="{FF2B5EF4-FFF2-40B4-BE49-F238E27FC236}">
                <a16:creationId xmlns:a16="http://schemas.microsoft.com/office/drawing/2014/main" xmlns="" id="{67F3B568-998F-4E6A-AEB8-EFBF331A06B7}"/>
              </a:ext>
            </a:extLst>
          </p:cNvPr>
          <p:cNvSpPr txBox="1"/>
          <p:nvPr/>
        </p:nvSpPr>
        <p:spPr>
          <a:xfrm>
            <a:off x="382244" y="1772173"/>
            <a:ext cx="199552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Original Interface</a:t>
            </a: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xmlns="" id="{9D87BD7B-2F79-4E0E-A08E-100FE9A8919D}"/>
              </a:ext>
            </a:extLst>
          </p:cNvPr>
          <p:cNvSpPr txBox="1"/>
          <p:nvPr/>
        </p:nvSpPr>
        <p:spPr>
          <a:xfrm>
            <a:off x="6710346" y="1312873"/>
            <a:ext cx="241554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Remodularized</a:t>
            </a:r>
            <a:r>
              <a:rPr lang="fr-FR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xmlns="" id="{C41FF3AB-AB5F-4600-BB90-C2ED66AE1EAF}"/>
              </a:ext>
            </a:extLst>
          </p:cNvPr>
          <p:cNvSpPr txBox="1"/>
          <p:nvPr/>
        </p:nvSpPr>
        <p:spPr>
          <a:xfrm>
            <a:off x="549108" y="5164951"/>
            <a:ext cx="1579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Web Service Structure</a:t>
            </a:r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xmlns="" id="{240A1008-0AB6-4536-95FC-4E4CC43B8BB0}"/>
              </a:ext>
            </a:extLst>
          </p:cNvPr>
          <p:cNvSpPr txBox="1"/>
          <p:nvPr/>
        </p:nvSpPr>
        <p:spPr>
          <a:xfrm>
            <a:off x="7145873" y="5724898"/>
            <a:ext cx="1579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Remodularized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Web Service S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tructure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xmlns="" id="{3AA6AB05-5852-413D-921F-BA190CFB7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03079"/>
              </p:ext>
            </p:extLst>
          </p:nvPr>
        </p:nvGraphicFramePr>
        <p:xfrm>
          <a:off x="158564" y="2134576"/>
          <a:ext cx="2360367" cy="3032760"/>
        </p:xfrm>
        <a:graphic>
          <a:graphicData uri="http://schemas.openxmlformats.org/drawingml/2006/table">
            <a:tbl>
              <a:tblPr rtl="1" firstRow="1" bandRow="1">
                <a:tableStyleId>{69CF1AB2-1976-4502-BF36-3FF5EA218861}</a:tableStyleId>
              </a:tblPr>
              <a:tblGrid>
                <a:gridCol w="236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76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i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AmazonS3</a:t>
                      </a:r>
                      <a:endParaRPr lang="fr-FR" sz="1100" b="0" i="1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2076">
                <a:tc>
                  <a:txBody>
                    <a:bodyPr/>
                    <a:lstStyle/>
                    <a:p>
                      <a:pPr algn="l"/>
                      <a:r>
                        <a:rPr lang="fr-FR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+CopyObject()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+CreateBucket() </a:t>
                      </a:r>
                      <a:endParaRPr lang="fr-FR" sz="11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fr-FR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+PutObject()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+GetObjectAccessControlPolicy()</a:t>
                      </a:r>
                    </a:p>
                    <a:p>
                      <a:pPr algn="l"/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+GetBucketAccessControlPolicy() </a:t>
                      </a:r>
                    </a:p>
                    <a:p>
                      <a:pPr algn="l"/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+GetBucketLoggingStatus() </a:t>
                      </a:r>
                    </a:p>
                    <a:p>
                      <a:pPr algn="l"/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+SetBucketLoggingStatus()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+ListAllMyBuckets()</a:t>
                      </a:r>
                    </a:p>
                    <a:p>
                      <a:pPr algn="l"/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+DeleteBucket()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+ListBucket()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+PutObjectInline() </a:t>
                      </a:r>
                      <a:endParaRPr lang="fr-FR" sz="11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+GetObject()</a:t>
                      </a:r>
                      <a:endParaRPr lang="fr-FR" sz="1100" b="0" i="1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+DeleteObject() </a:t>
                      </a:r>
                      <a:endParaRPr lang="fr-FR" sz="1100" b="0" i="1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fr-FR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fr-FR" sz="1100" b="0" i="1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GetObjectExtended</a:t>
                      </a:r>
                      <a:r>
                        <a:rPr lang="fr-FR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algn="l"/>
                      <a:r>
                        <a:rPr lang="fr-FR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+SetBucketAccessControlPolicy() +SetObjectAccessControlPolicy()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7" name="Tableau 12">
            <a:extLst>
              <a:ext uri="{FF2B5EF4-FFF2-40B4-BE49-F238E27FC236}">
                <a16:creationId xmlns:a16="http://schemas.microsoft.com/office/drawing/2014/main" xmlns="" id="{FEAA9C28-995B-4C71-A282-80211F12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74890"/>
              </p:ext>
            </p:extLst>
          </p:nvPr>
        </p:nvGraphicFramePr>
        <p:xfrm>
          <a:off x="6767324" y="1690448"/>
          <a:ext cx="2305790" cy="1356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5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2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AmazonS3</a:t>
                      </a:r>
                      <a:r>
                        <a:rPr lang="fr-FR" sz="1100" b="1" i="0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– AccessManage</a:t>
                      </a:r>
                      <a:endParaRPr lang="fr-FR" altLang="zh-CN" sz="1100" b="1" i="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0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GetBucketAccessControlPolicy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+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SetBucketAccessControlPolicy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SetObjectAccessControlPolicy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fr-FR" altLang="zh-CN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fr-FR" altLang="zh-CN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Tableau 16">
            <a:extLst>
              <a:ext uri="{FF2B5EF4-FFF2-40B4-BE49-F238E27FC236}">
                <a16:creationId xmlns:a16="http://schemas.microsoft.com/office/drawing/2014/main" xmlns="" id="{A836EB9A-66F8-4D91-8D17-5D57BF78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1936"/>
              </p:ext>
            </p:extLst>
          </p:nvPr>
        </p:nvGraphicFramePr>
        <p:xfrm>
          <a:off x="6771530" y="3171826"/>
          <a:ext cx="2301584" cy="1051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1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AmazonS3</a:t>
                      </a:r>
                      <a:r>
                        <a:rPr lang="fr-FR" altLang="zh-CN" sz="1100" b="1" i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fr-FR" altLang="zh-CN" sz="1100" b="1" i="0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altLang="zh-CN" sz="1100" b="1" i="0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ucketManage</a:t>
                      </a:r>
                      <a:endParaRPr lang="fr-FR" altLang="zh-CN" sz="1100" b="1" i="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2479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CreateBucket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DeleteBucket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endParaRPr lang="ar-TN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ListBucket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ListAllMyBuckets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endParaRPr lang="ar-TN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au 17">
            <a:extLst>
              <a:ext uri="{FF2B5EF4-FFF2-40B4-BE49-F238E27FC236}">
                <a16:creationId xmlns:a16="http://schemas.microsoft.com/office/drawing/2014/main" xmlns="" id="{3686CA0E-3B42-4079-9AC0-FB214A01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89002"/>
              </p:ext>
            </p:extLst>
          </p:nvPr>
        </p:nvGraphicFramePr>
        <p:xfrm>
          <a:off x="6782617" y="4320480"/>
          <a:ext cx="2305790" cy="13868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5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AmazonS3</a:t>
                      </a:r>
                      <a:r>
                        <a:rPr lang="fr-FR" altLang="zh-CN" sz="1100" b="1" i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fr-FR" altLang="zh-CN" sz="1100" b="1" i="0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ObjectManage</a:t>
                      </a:r>
                      <a:endParaRPr lang="fr-FR" altLang="zh-CN" sz="1100" b="1" i="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5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PutObject</a:t>
                      </a: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CopyObject</a:t>
                      </a: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fr-FR" altLang="zh-CN" sz="11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zh-CN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DeleteObject</a:t>
                      </a:r>
                      <a:r>
                        <a:rPr lang="en-US" altLang="zh-CN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en-US" sz="11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GetObjectExtended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PutObjectInline</a:t>
                      </a: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Tableau 16">
            <a:extLst>
              <a:ext uri="{FF2B5EF4-FFF2-40B4-BE49-F238E27FC236}">
                <a16:creationId xmlns:a16="http://schemas.microsoft.com/office/drawing/2014/main" xmlns="" id="{DEE2310C-B6D3-4ADA-BC96-3E814694A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51515"/>
              </p:ext>
            </p:extLst>
          </p:nvPr>
        </p:nvGraphicFramePr>
        <p:xfrm>
          <a:off x="3145786" y="1373085"/>
          <a:ext cx="2301584" cy="1051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1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fr-FR" altLang="zh-CN" sz="11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100" b="1" kern="1200" baseline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</a:t>
                      </a:r>
                      <a:r>
                        <a:rPr lang="en-US" altLang="zh-CN" sz="11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altLang="zh-CN" sz="11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fr-FR" altLang="zh-CN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2479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GetObjectAccessControlPolicy</a:t>
                      </a:r>
                      <a:r>
                        <a:rPr lang="en-US" altLang="zh-CN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altLang="zh-CN" sz="1100" b="0" i="1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Bucket</a:t>
                      </a: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AccessControlPolicy</a:t>
                      </a:r>
                      <a:r>
                        <a:rPr lang="en-US" altLang="zh-CN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GetBucketLoggingStatus</a:t>
                      </a:r>
                      <a:r>
                        <a:rPr lang="en-US" altLang="zh-CN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SetBucketLoggingStatus</a:t>
                      </a:r>
                      <a:r>
                        <a:rPr lang="en-US" altLang="zh-CN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fr-FR" altLang="zh-CN" sz="200" b="0" i="1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Tableau 16">
            <a:extLst>
              <a:ext uri="{FF2B5EF4-FFF2-40B4-BE49-F238E27FC236}">
                <a16:creationId xmlns:a16="http://schemas.microsoft.com/office/drawing/2014/main" xmlns="" id="{888C18D1-F445-49CA-804F-056384AC8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41619"/>
              </p:ext>
            </p:extLst>
          </p:nvPr>
        </p:nvGraphicFramePr>
        <p:xfrm>
          <a:off x="3137799" y="2676753"/>
          <a:ext cx="2301584" cy="13868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1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3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fr-FR" altLang="zh-CN" sz="11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Ver 4</a:t>
                      </a:r>
                      <a:endParaRPr lang="fr-FR" altLang="zh-CN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2479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altLang="zh-CN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Bucket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DeleteBucket</a:t>
                      </a:r>
                      <a:r>
                        <a:rPr lang="en-US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endParaRPr lang="ar-TN" sz="1100" b="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ListBucket</a:t>
                      </a:r>
                      <a:r>
                        <a:rPr lang="en-US" altLang="zh-CN" sz="11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2" name="Tableau 17">
            <a:extLst>
              <a:ext uri="{FF2B5EF4-FFF2-40B4-BE49-F238E27FC236}">
                <a16:creationId xmlns:a16="http://schemas.microsoft.com/office/drawing/2014/main" xmlns="" id="{FF366DF4-D999-41EA-9F98-F8DB01155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32354"/>
              </p:ext>
            </p:extLst>
          </p:nvPr>
        </p:nvGraphicFramePr>
        <p:xfrm>
          <a:off x="3135361" y="4281685"/>
          <a:ext cx="2305790" cy="1859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305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1" i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fr-FR" altLang="zh-CN" sz="11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Ver 11</a:t>
                      </a:r>
                      <a:endParaRPr lang="fr-FR" altLang="zh-CN" sz="11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562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altLang="zh-CN" sz="1100" b="0" i="0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Bucket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AccessControlPolicy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SetBucketLoggingStatus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DeleteBucket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endParaRPr lang="ar-TN" altLang="zh-CN" sz="1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ListBucket</a:t>
                      </a:r>
                      <a:r>
                        <a:rPr lang="en-US" altLang="zh-CN" sz="11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</a:t>
                      </a:r>
                      <a:r>
                        <a:rPr lang="en-US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1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DeleteObject</a:t>
                      </a:r>
                      <a:r>
                        <a:rPr lang="en-US" altLang="zh-CN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  <a:endParaRPr lang="en-US" sz="1100" b="0" i="1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u="none" strike="noStrike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GetObjectExtended</a:t>
                      </a:r>
                      <a:r>
                        <a:rPr lang="en-US" sz="1100" b="0" i="1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Rectangle à coins arrondis 6">
            <a:extLst>
              <a:ext uri="{FF2B5EF4-FFF2-40B4-BE49-F238E27FC236}">
                <a16:creationId xmlns:a16="http://schemas.microsoft.com/office/drawing/2014/main" xmlns="" id="{50E906B8-E2B5-4097-8966-3D99AB86A832}"/>
              </a:ext>
            </a:extLst>
          </p:cNvPr>
          <p:cNvSpPr/>
          <p:nvPr/>
        </p:nvSpPr>
        <p:spPr>
          <a:xfrm>
            <a:off x="208229" y="3775839"/>
            <a:ext cx="2261035" cy="354897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à coins arrondis 6">
            <a:extLst>
              <a:ext uri="{FF2B5EF4-FFF2-40B4-BE49-F238E27FC236}">
                <a16:creationId xmlns:a16="http://schemas.microsoft.com/office/drawing/2014/main" xmlns="" id="{1D22B56B-F01F-464A-ADDE-7FB93FCD5E4F}"/>
              </a:ext>
            </a:extLst>
          </p:cNvPr>
          <p:cNvSpPr/>
          <p:nvPr/>
        </p:nvSpPr>
        <p:spPr>
          <a:xfrm>
            <a:off x="208229" y="2930325"/>
            <a:ext cx="2261035" cy="671910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à coins arrondis 6">
            <a:extLst>
              <a:ext uri="{FF2B5EF4-FFF2-40B4-BE49-F238E27FC236}">
                <a16:creationId xmlns:a16="http://schemas.microsoft.com/office/drawing/2014/main" xmlns="" id="{D7BC9F64-17A8-4160-8868-CBB9FFD71A3D}"/>
              </a:ext>
            </a:extLst>
          </p:cNvPr>
          <p:cNvSpPr/>
          <p:nvPr/>
        </p:nvSpPr>
        <p:spPr>
          <a:xfrm>
            <a:off x="208229" y="4283009"/>
            <a:ext cx="2261035" cy="514849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接箭头连接符 26">
            <a:extLst>
              <a:ext uri="{FF2B5EF4-FFF2-40B4-BE49-F238E27FC236}">
                <a16:creationId xmlns:a16="http://schemas.microsoft.com/office/drawing/2014/main" xmlns="" id="{31A6042F-1743-4B42-8B2A-328ECB594FD0}"/>
              </a:ext>
            </a:extLst>
          </p:cNvPr>
          <p:cNvCxnSpPr>
            <a:stCxn id="23" idx="3"/>
          </p:cNvCxnSpPr>
          <p:nvPr/>
        </p:nvCxnSpPr>
        <p:spPr>
          <a:xfrm flipV="1">
            <a:off x="2469264" y="3725969"/>
            <a:ext cx="1384094" cy="22731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9">
            <a:extLst>
              <a:ext uri="{FF2B5EF4-FFF2-40B4-BE49-F238E27FC236}">
                <a16:creationId xmlns:a16="http://schemas.microsoft.com/office/drawing/2014/main" xmlns="" id="{9CE3C411-A87F-4BBF-A434-A44435E4E3EE}"/>
              </a:ext>
            </a:extLst>
          </p:cNvPr>
          <p:cNvCxnSpPr>
            <a:cxnSpLocks/>
          </p:cNvCxnSpPr>
          <p:nvPr/>
        </p:nvCxnSpPr>
        <p:spPr>
          <a:xfrm flipV="1">
            <a:off x="2498592" y="2039180"/>
            <a:ext cx="1340209" cy="123403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35">
            <a:extLst>
              <a:ext uri="{FF2B5EF4-FFF2-40B4-BE49-F238E27FC236}">
                <a16:creationId xmlns:a16="http://schemas.microsoft.com/office/drawing/2014/main" xmlns="" id="{11AD22C6-62A8-4872-BEF3-153E21E5BF21}"/>
              </a:ext>
            </a:extLst>
          </p:cNvPr>
          <p:cNvCxnSpPr>
            <a:stCxn id="25" idx="3"/>
          </p:cNvCxnSpPr>
          <p:nvPr/>
        </p:nvCxnSpPr>
        <p:spPr>
          <a:xfrm>
            <a:off x="2469264" y="4540434"/>
            <a:ext cx="1369537" cy="109962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矩形 48">
            <a:extLst>
              <a:ext uri="{FF2B5EF4-FFF2-40B4-BE49-F238E27FC236}">
                <a16:creationId xmlns:a16="http://schemas.microsoft.com/office/drawing/2014/main" xmlns="" id="{17A023C7-A3FF-4140-A56E-8D8BCE3BFEC5}"/>
              </a:ext>
            </a:extLst>
          </p:cNvPr>
          <p:cNvSpPr/>
          <p:nvPr/>
        </p:nvSpPr>
        <p:spPr>
          <a:xfrm rot="21075965">
            <a:off x="2563358" y="3552998"/>
            <a:ext cx="12731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Invocations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54">
            <a:extLst>
              <a:ext uri="{FF2B5EF4-FFF2-40B4-BE49-F238E27FC236}">
                <a16:creationId xmlns:a16="http://schemas.microsoft.com/office/drawing/2014/main" xmlns="" id="{69C5159E-E3AA-49BF-875A-61280489B515}"/>
              </a:ext>
            </a:extLst>
          </p:cNvPr>
          <p:cNvSpPr/>
          <p:nvPr/>
        </p:nvSpPr>
        <p:spPr>
          <a:xfrm rot="2289563">
            <a:off x="2618028" y="4860316"/>
            <a:ext cx="127310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Invocations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à coins arrondis 6">
            <a:extLst>
              <a:ext uri="{FF2B5EF4-FFF2-40B4-BE49-F238E27FC236}">
                <a16:creationId xmlns:a16="http://schemas.microsoft.com/office/drawing/2014/main" xmlns="" id="{D35C4492-8572-4E46-81B3-812ADBB55699}"/>
              </a:ext>
            </a:extLst>
          </p:cNvPr>
          <p:cNvSpPr/>
          <p:nvPr/>
        </p:nvSpPr>
        <p:spPr>
          <a:xfrm>
            <a:off x="3166061" y="3645732"/>
            <a:ext cx="2234527" cy="354897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à coins arrondis 6">
            <a:extLst>
              <a:ext uri="{FF2B5EF4-FFF2-40B4-BE49-F238E27FC236}">
                <a16:creationId xmlns:a16="http://schemas.microsoft.com/office/drawing/2014/main" xmlns="" id="{7AD23D73-E35D-43AB-8C19-C05B8580E43D}"/>
              </a:ext>
            </a:extLst>
          </p:cNvPr>
          <p:cNvSpPr/>
          <p:nvPr/>
        </p:nvSpPr>
        <p:spPr>
          <a:xfrm>
            <a:off x="3166061" y="5622431"/>
            <a:ext cx="2226204" cy="500406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à coins arrondis 6">
            <a:extLst>
              <a:ext uri="{FF2B5EF4-FFF2-40B4-BE49-F238E27FC236}">
                <a16:creationId xmlns:a16="http://schemas.microsoft.com/office/drawing/2014/main" xmlns="" id="{343CBE21-175B-433E-8798-D8587FD52A21}"/>
              </a:ext>
            </a:extLst>
          </p:cNvPr>
          <p:cNvSpPr/>
          <p:nvPr/>
        </p:nvSpPr>
        <p:spPr>
          <a:xfrm>
            <a:off x="3175115" y="1663805"/>
            <a:ext cx="2230112" cy="710009"/>
          </a:xfrm>
          <a:prstGeom prst="roundRect">
            <a:avLst>
              <a:gd name="adj" fmla="val 10358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5">
            <a:extLst>
              <a:ext uri="{FF2B5EF4-FFF2-40B4-BE49-F238E27FC236}">
                <a16:creationId xmlns:a16="http://schemas.microsoft.com/office/drawing/2014/main" xmlns="" id="{EC22A057-7C20-449B-8FEF-E33765A0E8AC}"/>
              </a:ext>
            </a:extLst>
          </p:cNvPr>
          <p:cNvSpPr txBox="1"/>
          <p:nvPr/>
        </p:nvSpPr>
        <p:spPr>
          <a:xfrm>
            <a:off x="3105955" y="1030337"/>
            <a:ext cx="241554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Application Releases</a:t>
            </a:r>
          </a:p>
        </p:txBody>
      </p:sp>
      <p:cxnSp>
        <p:nvCxnSpPr>
          <p:cNvPr id="35" name="直接箭头连接符 79">
            <a:extLst>
              <a:ext uri="{FF2B5EF4-FFF2-40B4-BE49-F238E27FC236}">
                <a16:creationId xmlns:a16="http://schemas.microsoft.com/office/drawing/2014/main" xmlns="" id="{8944A268-1720-4B04-BD37-4BE799E35DB6}"/>
              </a:ext>
            </a:extLst>
          </p:cNvPr>
          <p:cNvCxnSpPr>
            <a:cxnSpLocks/>
          </p:cNvCxnSpPr>
          <p:nvPr/>
        </p:nvCxnSpPr>
        <p:spPr>
          <a:xfrm>
            <a:off x="5447370" y="1989981"/>
            <a:ext cx="0" cy="126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81">
            <a:extLst>
              <a:ext uri="{FF2B5EF4-FFF2-40B4-BE49-F238E27FC236}">
                <a16:creationId xmlns:a16="http://schemas.microsoft.com/office/drawing/2014/main" xmlns="" id="{0CBDB21A-9082-4C9F-9D38-D418496A34FF}"/>
              </a:ext>
            </a:extLst>
          </p:cNvPr>
          <p:cNvCxnSpPr>
            <a:stCxn id="33" idx="3"/>
            <a:endCxn id="21" idx="3"/>
          </p:cNvCxnSpPr>
          <p:nvPr/>
        </p:nvCxnSpPr>
        <p:spPr>
          <a:xfrm>
            <a:off x="5405227" y="2018810"/>
            <a:ext cx="34156" cy="1351363"/>
          </a:xfrm>
          <a:prstGeom prst="curvedConnector3">
            <a:avLst>
              <a:gd name="adj1" fmla="val 76928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83">
            <a:extLst>
              <a:ext uri="{FF2B5EF4-FFF2-40B4-BE49-F238E27FC236}">
                <a16:creationId xmlns:a16="http://schemas.microsoft.com/office/drawing/2014/main" xmlns="" id="{1DA853BA-3D2C-46D1-9787-CB4028AF1DF1}"/>
              </a:ext>
            </a:extLst>
          </p:cNvPr>
          <p:cNvCxnSpPr>
            <a:stCxn id="21" idx="3"/>
            <a:endCxn id="22" idx="3"/>
          </p:cNvCxnSpPr>
          <p:nvPr/>
        </p:nvCxnSpPr>
        <p:spPr>
          <a:xfrm>
            <a:off x="5439383" y="3370173"/>
            <a:ext cx="1768" cy="1841152"/>
          </a:xfrm>
          <a:prstGeom prst="curvedConnector3">
            <a:avLst>
              <a:gd name="adj1" fmla="val 130298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87">
            <a:extLst>
              <a:ext uri="{FF2B5EF4-FFF2-40B4-BE49-F238E27FC236}">
                <a16:creationId xmlns:a16="http://schemas.microsoft.com/office/drawing/2014/main" xmlns="" id="{0CD34312-DA63-4F64-BDDE-01E02C4F34F1}"/>
              </a:ext>
            </a:extLst>
          </p:cNvPr>
          <p:cNvSpPr/>
          <p:nvPr/>
        </p:nvSpPr>
        <p:spPr>
          <a:xfrm>
            <a:off x="5597570" y="2424645"/>
            <a:ext cx="113685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376 days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89">
            <a:extLst>
              <a:ext uri="{FF2B5EF4-FFF2-40B4-BE49-F238E27FC236}">
                <a16:creationId xmlns:a16="http://schemas.microsoft.com/office/drawing/2014/main" xmlns="" id="{40E7FBAA-894E-4C49-9182-E323438D8F14}"/>
              </a:ext>
            </a:extLst>
          </p:cNvPr>
          <p:cNvSpPr/>
          <p:nvPr/>
        </p:nvSpPr>
        <p:spPr>
          <a:xfrm>
            <a:off x="5597709" y="4004686"/>
            <a:ext cx="113685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112 days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à coins arrondis 6">
            <a:extLst>
              <a:ext uri="{FF2B5EF4-FFF2-40B4-BE49-F238E27FC236}">
                <a16:creationId xmlns:a16="http://schemas.microsoft.com/office/drawing/2014/main" xmlns="" id="{B08218F1-D799-4AD8-AECA-50C41BC58B94}"/>
              </a:ext>
            </a:extLst>
          </p:cNvPr>
          <p:cNvSpPr/>
          <p:nvPr/>
        </p:nvSpPr>
        <p:spPr>
          <a:xfrm>
            <a:off x="-145149" y="517677"/>
            <a:ext cx="7555880" cy="5880538"/>
          </a:xfrm>
          <a:prstGeom prst="roundRect">
            <a:avLst>
              <a:gd name="adj" fmla="val 1035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右箭头 36">
            <a:extLst>
              <a:ext uri="{FF2B5EF4-FFF2-40B4-BE49-F238E27FC236}">
                <a16:creationId xmlns:a16="http://schemas.microsoft.com/office/drawing/2014/main" xmlns="" id="{694E1604-7027-4B38-9A5D-39656A3F8D95}"/>
              </a:ext>
            </a:extLst>
          </p:cNvPr>
          <p:cNvSpPr/>
          <p:nvPr/>
        </p:nvSpPr>
        <p:spPr>
          <a:xfrm>
            <a:off x="5025924" y="3245531"/>
            <a:ext cx="1879976" cy="446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Remodularized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024" y="1615045"/>
            <a:ext cx="7767584" cy="4916384"/>
          </a:xfrm>
        </p:spPr>
        <p:txBody>
          <a:bodyPr/>
          <a:lstStyle/>
          <a:p>
            <a:r>
              <a:rPr lang="en-US" altLang="zh-CN" sz="2200" dirty="0"/>
              <a:t>God object Web service (GOWS)</a:t>
            </a:r>
          </a:p>
          <a:p>
            <a:r>
              <a:rPr lang="en-US" altLang="zh-CN" sz="2200" dirty="0"/>
              <a:t>Fine grained Web service (FGWS)</a:t>
            </a:r>
          </a:p>
          <a:p>
            <a:r>
              <a:rPr lang="en-US" altLang="zh-CN" sz="2200" dirty="0"/>
              <a:t>Chatty Web service (CWS)</a:t>
            </a:r>
          </a:p>
          <a:p>
            <a:r>
              <a:rPr lang="en-US" altLang="zh-CN" sz="2200" dirty="0"/>
              <a:t>Data Web service (DWS)</a:t>
            </a:r>
          </a:p>
          <a:p>
            <a:r>
              <a:rPr lang="en-US" altLang="zh-CN" sz="2200" dirty="0"/>
              <a:t>Ambiguous Web service (AWS)</a:t>
            </a:r>
          </a:p>
          <a:p>
            <a:r>
              <a:rPr lang="en-US" altLang="zh-CN" sz="2200" dirty="0"/>
              <a:t>Redundant </a:t>
            </a:r>
            <a:r>
              <a:rPr lang="en-US" altLang="zh-CN" sz="2200" dirty="0" err="1"/>
              <a:t>PortTypes</a:t>
            </a:r>
            <a:r>
              <a:rPr lang="en-US" altLang="zh-CN" sz="2200" dirty="0"/>
              <a:t> (RPT)</a:t>
            </a:r>
          </a:p>
          <a:p>
            <a:r>
              <a:rPr lang="en-US" altLang="zh-CN" sz="2200" dirty="0" err="1"/>
              <a:t>CRUDy</a:t>
            </a:r>
            <a:r>
              <a:rPr lang="en-US" altLang="zh-CN" sz="2200" dirty="0"/>
              <a:t> Interface (CI)</a:t>
            </a:r>
          </a:p>
          <a:p>
            <a:r>
              <a:rPr lang="en-US" altLang="zh-CN" sz="2200" dirty="0"/>
              <a:t>Maybe It is Not RPC (MNR)</a:t>
            </a:r>
          </a:p>
          <a:p>
            <a:endParaRPr lang="en-US" altLang="zh-CN" sz="2200" dirty="0"/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63700" y="172563"/>
            <a:ext cx="6695440" cy="5899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002042"/>
                </a:solidFill>
                <a:latin typeface="HelveticaNeueLT Std Lt"/>
                <a:ea typeface="+mj-ea"/>
                <a:cs typeface="HelveticaNeueLT Std Lt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</a:rPr>
              <a:t>Antipattern</a:t>
            </a:r>
            <a:r>
              <a:rPr lang="en-US" sz="3200" b="1" dirty="0">
                <a:solidFill>
                  <a:schemeClr val="bg1"/>
                </a:solidFill>
              </a:rPr>
              <a:t> Types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12810" fontAlgn="base">
              <a:spcBef>
                <a:spcPct val="0"/>
              </a:spcBef>
              <a:spcAft>
                <a:spcPct val="0"/>
              </a:spcAft>
            </a:pPr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024" y="1615045"/>
            <a:ext cx="7767584" cy="4916384"/>
          </a:xfrm>
        </p:spPr>
        <p:txBody>
          <a:bodyPr/>
          <a:lstStyle/>
          <a:p>
            <a:pPr lvl="1"/>
            <a:endParaRPr lang="en-US" altLang="zh-CN" sz="2000" dirty="0"/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63700" y="172563"/>
            <a:ext cx="6695440" cy="5899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002042"/>
                </a:solidFill>
                <a:latin typeface="HelveticaNeueLT Std Lt"/>
                <a:ea typeface="+mj-ea"/>
                <a:cs typeface="HelveticaNeueLT Std Lt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 Web Service Metrics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12810" fontAlgn="base">
              <a:spcBef>
                <a:spcPct val="0"/>
              </a:spcBef>
              <a:spcAft>
                <a:spcPct val="0"/>
              </a:spcAft>
            </a:pPr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2307" y="1424999"/>
          <a:ext cx="6057017" cy="4951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142">
                  <a:extLst>
                    <a:ext uri="{9D8B030D-6E8A-4147-A177-3AD203B41FA5}">
                      <a16:colId xmlns:a16="http://schemas.microsoft.com/office/drawing/2014/main" xmlns="" val="4090117378"/>
                    </a:ext>
                  </a:extLst>
                </a:gridCol>
                <a:gridCol w="4472875">
                  <a:extLst>
                    <a:ext uri="{9D8B030D-6E8A-4147-A177-3AD203B41FA5}">
                      <a16:colId xmlns:a16="http://schemas.microsoft.com/office/drawing/2014/main" xmlns="" val="1548901566"/>
                    </a:ext>
                  </a:extLst>
                </a:gridCol>
              </a:tblGrid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Metric Name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 dirty="0">
                          <a:effectLst/>
                        </a:rPr>
                        <a:t>Definition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33578389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port types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66257581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NOD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operations declared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23481121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NAOD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accessor operations declared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9564244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NOPT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number of operations in port types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49805530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ANIPO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number of input parameters in operations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86158302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ANOPO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number of output parameters in operations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33136155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NOM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messages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91106736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NBE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elements of the schemas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88153446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NCT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complex types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31734651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NST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primitive types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78325192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NBB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bindings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91498314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NBS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services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17193897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NPM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parts per message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33466318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NIPT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identical port types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56510842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NIOP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Number of identical operations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36780974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COH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Cohesion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78004087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COU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 dirty="0">
                          <a:effectLst/>
                        </a:rPr>
                        <a:t>Coupling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30330199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AMTO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meaningful terms in operation names 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4160782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AMTM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meaningful terms in message names 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51442029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AMTMP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meaningful terms in message parts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55647123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AMTP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meaningful terms in port-type names 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27908729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ALOS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length of operations signature 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28810914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ALPS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Average length of port-types signature 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55019903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tabLst>
                          <a:tab pos="1085850" algn="l"/>
                        </a:tabLst>
                      </a:pPr>
                      <a:r>
                        <a:rPr lang="en-US" sz="1200">
                          <a:effectLst/>
                        </a:rPr>
                        <a:t>ALMS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1085850" algn="l"/>
                        </a:tabLst>
                      </a:pPr>
                      <a:r>
                        <a:rPr lang="en-US" sz="1200" dirty="0">
                          <a:effectLst/>
                        </a:rPr>
                        <a:t>Average length of message signature 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1066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20" y="2105819"/>
            <a:ext cx="4165600" cy="292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81163"/>
            <a:ext cx="3330054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45660" y="5537994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i="1" dirty="0">
                <a:solidFill>
                  <a:srgbClr val="0000CC"/>
                </a:solidFill>
                <a:latin typeface="Charlotte Book"/>
                <a:cs typeface="Arial" panose="020B0604020202020204" pitchFamily="34" charset="0"/>
              </a:rPr>
              <a:t>Blob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330055" y="2264173"/>
            <a:ext cx="2319337" cy="982662"/>
          </a:xfrm>
          <a:prstGeom prst="rightArrow">
            <a:avLst>
              <a:gd name="adj1" fmla="val 65481"/>
              <a:gd name="adj2" fmla="val 73518"/>
            </a:avLst>
          </a:prstGeom>
          <a:gradFill rotWithShape="1">
            <a:gsLst>
              <a:gs pos="0">
                <a:srgbClr val="FFFF99"/>
              </a:gs>
              <a:gs pos="100000">
                <a:srgbClr val="6AD400">
                  <a:alpha val="30000"/>
                </a:srgbClr>
              </a:gs>
            </a:gsLst>
            <a:lin ang="0" scaled="1"/>
          </a:gradFill>
          <a:ln w="22225" cap="rnd" algn="ctr">
            <a:solidFill>
              <a:srgbClr val="C0C0C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2000" dirty="0">
                <a:solidFill>
                  <a:srgbClr val="000000"/>
                </a:solidFill>
                <a:latin typeface="Arial"/>
                <a:cs typeface="Arial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Refactoring</a:t>
            </a:r>
            <a:endParaRPr lang="de-AT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439567" y="3405188"/>
            <a:ext cx="182245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harlotte Book"/>
                <a:cs typeface="Arial" panose="020B0604020202020204" pitchFamily="34" charset="0"/>
              </a:rPr>
              <a:t>Move method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harlotte Book"/>
                <a:cs typeface="Arial" panose="020B0604020202020204" pitchFamily="34" charset="0"/>
              </a:rPr>
              <a:t>Extract class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harlotte Book"/>
                <a:cs typeface="Arial" panose="020B0604020202020204" pitchFamily="34" charset="0"/>
              </a:rPr>
              <a:t>Move field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harlotte Book"/>
                <a:cs typeface="Arial" panose="020B0604020202020204" pitchFamily="34" charset="0"/>
              </a:rPr>
              <a:t>Add association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harlotte Book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xmlns="" id="{6FD70B91-C092-41CB-B6B6-B1473BE24216}"/>
              </a:ext>
            </a:extLst>
          </p:cNvPr>
          <p:cNvSpPr txBox="1">
            <a:spLocks/>
          </p:cNvSpPr>
          <p:nvPr/>
        </p:nvSpPr>
        <p:spPr>
          <a:xfrm>
            <a:off x="1951438" y="-62398"/>
            <a:ext cx="6695440" cy="589990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1572269"/>
            <a:r>
              <a:rPr lang="en-US" spc="-26"/>
              <a:t>Wh</a:t>
            </a:r>
            <a:r>
              <a:rPr lang="en-US"/>
              <a:t>at</a:t>
            </a:r>
            <a:r>
              <a:rPr lang="en-US" spc="-4"/>
              <a:t> </a:t>
            </a:r>
            <a:r>
              <a:rPr lang="en-US" spc="-9"/>
              <a:t>i</a:t>
            </a:r>
            <a:r>
              <a:rPr lang="en-US"/>
              <a:t>s</a:t>
            </a:r>
            <a:r>
              <a:rPr lang="en-US" spc="-4"/>
              <a:t> </a:t>
            </a:r>
            <a:r>
              <a:rPr lang="en-US"/>
              <a:t>Refac</a:t>
            </a:r>
            <a:r>
              <a:rPr lang="en-US" spc="-9"/>
              <a:t>t</a:t>
            </a:r>
            <a:r>
              <a:rPr lang="en-US" spc="-22"/>
              <a:t>o</a:t>
            </a:r>
            <a:r>
              <a:rPr lang="en-US"/>
              <a:t>r</a:t>
            </a:r>
            <a:r>
              <a:rPr lang="en-US" spc="-9"/>
              <a:t>i</a:t>
            </a:r>
            <a:r>
              <a:rPr lang="en-US" spc="-22"/>
              <a:t>ng</a:t>
            </a:r>
            <a:r>
              <a:rPr lang="en-US" spc="-18"/>
              <a:t>?</a:t>
            </a:r>
            <a:endParaRPr lang="en-US" spc="-18" dirty="0"/>
          </a:p>
        </p:txBody>
      </p:sp>
    </p:spTree>
    <p:extLst>
      <p:ext uri="{BB962C8B-B14F-4D97-AF65-F5344CB8AC3E}">
        <p14:creationId xmlns:p14="http://schemas.microsoft.com/office/powerpoint/2010/main" val="1414885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9700" y="-47149"/>
            <a:ext cx="8218488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Genetic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Algorithm/Programming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7218" y="1717195"/>
            <a:ext cx="1625324" cy="56887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of solutions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5825" y="2557165"/>
            <a:ext cx="1360992" cy="43204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4013" y="4401195"/>
            <a:ext cx="1368152" cy="43204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5438" y="5121275"/>
            <a:ext cx="1368152" cy="76470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anose="020B0604020202020204" pitchFamily="34" charset="0"/>
              </a:rPr>
              <a:t>Crossover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8" name="Flowchart: Decision 18"/>
          <p:cNvSpPr/>
          <p:nvPr/>
        </p:nvSpPr>
        <p:spPr>
          <a:xfrm>
            <a:off x="1982719" y="3267695"/>
            <a:ext cx="2218537" cy="863406"/>
          </a:xfrm>
          <a:prstGeom prst="flowChartDecision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Optimal or “good” solution found ?</a:t>
            </a:r>
          </a:p>
        </p:txBody>
      </p:sp>
      <p:cxnSp>
        <p:nvCxnSpPr>
          <p:cNvPr id="9" name="Straight Arrow Connector 19"/>
          <p:cNvCxnSpPr/>
          <p:nvPr/>
        </p:nvCxnSpPr>
        <p:spPr>
          <a:xfrm>
            <a:off x="3081889" y="2269133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20"/>
          <p:cNvCxnSpPr/>
          <p:nvPr/>
        </p:nvCxnSpPr>
        <p:spPr>
          <a:xfrm>
            <a:off x="3081889" y="2989213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21"/>
          <p:cNvCxnSpPr/>
          <p:nvPr/>
        </p:nvCxnSpPr>
        <p:spPr>
          <a:xfrm>
            <a:off x="3081889" y="4833243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22"/>
          <p:cNvCxnSpPr>
            <a:stCxn id="7" idx="2"/>
            <a:endCxn id="5" idx="1"/>
          </p:cNvCxnSpPr>
          <p:nvPr/>
        </p:nvCxnSpPr>
        <p:spPr>
          <a:xfrm rot="5400000" flipH="1">
            <a:off x="1261275" y="4017740"/>
            <a:ext cx="3112790" cy="623689"/>
          </a:xfrm>
          <a:prstGeom prst="bentConnector4">
            <a:avLst>
              <a:gd name="adj1" fmla="val -7344"/>
              <a:gd name="adj2" fmla="val 241021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23"/>
          <p:cNvCxnSpPr/>
          <p:nvPr/>
        </p:nvCxnSpPr>
        <p:spPr>
          <a:xfrm>
            <a:off x="3081889" y="4122663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27"/>
          <p:cNvSpPr txBox="1"/>
          <p:nvPr/>
        </p:nvSpPr>
        <p:spPr>
          <a:xfrm>
            <a:off x="3872061" y="4787644"/>
            <a:ext cx="150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rules</a:t>
            </a:r>
          </a:p>
        </p:txBody>
      </p:sp>
      <p:sp>
        <p:nvSpPr>
          <p:cNvPr id="15" name="TextBox 28"/>
          <p:cNvSpPr txBox="1"/>
          <p:nvPr/>
        </p:nvSpPr>
        <p:spPr>
          <a:xfrm>
            <a:off x="4064021" y="3677391"/>
            <a:ext cx="65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37"/>
          <p:cNvSpPr txBox="1"/>
          <p:nvPr/>
        </p:nvSpPr>
        <p:spPr>
          <a:xfrm>
            <a:off x="3127879" y="4093000"/>
            <a:ext cx="46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7" name="Ellipse 35"/>
          <p:cNvSpPr/>
          <p:nvPr/>
        </p:nvSpPr>
        <p:spPr bwMode="auto">
          <a:xfrm>
            <a:off x="457200" y="1763506"/>
            <a:ext cx="1352550" cy="47625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kumimoji="0" lang="fr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9"/>
          <p:cNvCxnSpPr>
            <a:stCxn id="17" idx="6"/>
            <a:endCxn id="4" idx="1"/>
          </p:cNvCxnSpPr>
          <p:nvPr/>
        </p:nvCxnSpPr>
        <p:spPr>
          <a:xfrm>
            <a:off x="1809750" y="2001631"/>
            <a:ext cx="51746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Ellipse 37"/>
          <p:cNvSpPr/>
          <p:nvPr/>
        </p:nvSpPr>
        <p:spPr bwMode="auto">
          <a:xfrm>
            <a:off x="4163155" y="4245400"/>
            <a:ext cx="911283" cy="461703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cxnSp>
        <p:nvCxnSpPr>
          <p:cNvPr id="20" name="Straight Arrow Connector 19"/>
          <p:cNvCxnSpPr>
            <a:stCxn id="8" idx="3"/>
            <a:endCxn id="19" idx="0"/>
          </p:cNvCxnSpPr>
          <p:nvPr/>
        </p:nvCxnSpPr>
        <p:spPr>
          <a:xfrm>
            <a:off x="4201256" y="3699398"/>
            <a:ext cx="417541" cy="546002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4940651" y="1818291"/>
            <a:ext cx="4392488" cy="3830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16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CA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CA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buClr>
                <a:srgbClr val="0070C0"/>
              </a:buClr>
              <a:buSzPct val="75000"/>
              <a:buFont typeface="Wingdings" pitchFamily="2" charset="2"/>
              <a:buChar char="q"/>
            </a:pPr>
            <a:r>
              <a:rPr lang="en-US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Key elements</a:t>
            </a:r>
          </a:p>
          <a:p>
            <a:pPr lvl="1">
              <a:buClr>
                <a:srgbClr val="0070C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fr-FR" sz="1800" dirty="0">
                <a:latin typeface="Arial" charset="0"/>
                <a:ea typeface="ＭＳ Ｐゴシック" pitchFamily="34" charset="-128"/>
                <a:cs typeface="Arial" charset="0"/>
              </a:rPr>
              <a:t>Representing of candidate solution</a:t>
            </a:r>
          </a:p>
          <a:p>
            <a:pPr lvl="1">
              <a:buClr>
                <a:srgbClr val="0070C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fr-FR" sz="1800" dirty="0">
                <a:latin typeface="Arial" charset="0"/>
                <a:ea typeface="ＭＳ Ｐゴシック" pitchFamily="34" charset="-128"/>
                <a:cs typeface="Arial" charset="0"/>
              </a:rPr>
              <a:t>Definition of fitness function</a:t>
            </a:r>
          </a:p>
          <a:p>
            <a:pPr lvl="1">
              <a:buClr>
                <a:srgbClr val="0070C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fr-FR" sz="1800" dirty="0">
                <a:latin typeface="Arial" charset="0"/>
                <a:ea typeface="ＭＳ Ｐゴシック" pitchFamily="34" charset="-128"/>
                <a:cs typeface="Arial" charset="0"/>
              </a:rPr>
              <a:t>Definition of genetic operators</a:t>
            </a:r>
          </a:p>
          <a:p>
            <a:pPr lvl="1">
              <a:buClr>
                <a:srgbClr val="0070C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fr-FR" sz="1800" dirty="0">
                <a:latin typeface="Arial" charset="0"/>
                <a:ea typeface="ＭＳ Ｐゴシック" pitchFamily="34" charset="-128"/>
                <a:cs typeface="Arial" charset="0"/>
              </a:rPr>
              <a:t>Generate initial population</a:t>
            </a:r>
          </a:p>
          <a:p>
            <a:pPr lvl="1">
              <a:buClr>
                <a:srgbClr val="0070C0"/>
              </a:buClr>
              <a:buSzPct val="75000"/>
              <a:buFont typeface="Wingdings" panose="05000000000000000000" pitchFamily="2" charset="2"/>
              <a:buChar char="§"/>
            </a:pPr>
            <a:endParaRPr lang="en-US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1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86533" y="15892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CA" altLang="fr-FR" sz="20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8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416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7042" y="-246334"/>
            <a:ext cx="822344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fr-FR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itchFamily="34" charset="-128"/>
              <a:cs typeface="Arial" charset="0"/>
            </a:endParaRPr>
          </a:p>
          <a:p>
            <a:pPr algn="l"/>
            <a:r>
              <a:rPr lang="en-US" altLang="fr-FR" sz="3600" b="1" dirty="0">
                <a:solidFill>
                  <a:schemeClr val="bg1"/>
                </a:solidFill>
                <a:latin typeface="HelveticaNeueLT Std Lt"/>
                <a:cs typeface="HelveticaNeueLT Std Lt"/>
              </a:rPr>
              <a:t>GP</a:t>
            </a:r>
            <a:r>
              <a:rPr lang="en-US" altLang="fr-FR" sz="4000" dirty="0"/>
              <a:t> </a:t>
            </a:r>
            <a:r>
              <a:rPr lang="en-US" altLang="fr-FR" sz="3600" b="1" dirty="0">
                <a:solidFill>
                  <a:schemeClr val="bg1"/>
                </a:solidFill>
                <a:latin typeface="HelveticaNeueLT Std Lt"/>
                <a:cs typeface="HelveticaNeueLT Std Lt"/>
              </a:rPr>
              <a:t>adaptation</a:t>
            </a:r>
          </a:p>
        </p:txBody>
      </p:sp>
      <p:grpSp>
        <p:nvGrpSpPr>
          <p:cNvPr id="6" name="Groupe 94"/>
          <p:cNvGrpSpPr/>
          <p:nvPr/>
        </p:nvGrpSpPr>
        <p:grpSpPr>
          <a:xfrm>
            <a:off x="4947362" y="1935915"/>
            <a:ext cx="2371457" cy="1154720"/>
            <a:chOff x="5368130" y="627276"/>
            <a:chExt cx="3026362" cy="1524749"/>
          </a:xfrm>
        </p:grpSpPr>
        <p:sp>
          <p:nvSpPr>
            <p:cNvPr id="7" name="Text Box 121"/>
            <p:cNvSpPr txBox="1">
              <a:spLocks noChangeArrowheads="1"/>
            </p:cNvSpPr>
            <p:nvPr/>
          </p:nvSpPr>
          <p:spPr bwMode="auto">
            <a:xfrm>
              <a:off x="5939063" y="1064833"/>
              <a:ext cx="628437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CA" sz="1200" dirty="0">
                  <a:solidFill>
                    <a:schemeClr val="tx1"/>
                  </a:solidFill>
                </a:rPr>
                <a:t>NST</a:t>
              </a:r>
            </a:p>
          </p:txBody>
        </p:sp>
        <p:sp>
          <p:nvSpPr>
            <p:cNvPr id="8" name="Text Box 123"/>
            <p:cNvSpPr txBox="1">
              <a:spLocks noChangeArrowheads="1"/>
            </p:cNvSpPr>
            <p:nvPr/>
          </p:nvSpPr>
          <p:spPr bwMode="auto">
            <a:xfrm>
              <a:off x="5400879" y="1271749"/>
              <a:ext cx="86634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NOPT</a:t>
              </a:r>
            </a:p>
          </p:txBody>
        </p:sp>
        <p:sp>
          <p:nvSpPr>
            <p:cNvPr id="9" name="Text Box 125"/>
            <p:cNvSpPr txBox="1">
              <a:spLocks noChangeArrowheads="1"/>
            </p:cNvSpPr>
            <p:nvPr/>
          </p:nvSpPr>
          <p:spPr bwMode="auto">
            <a:xfrm>
              <a:off x="5781068" y="1526432"/>
              <a:ext cx="67139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/>
                <a:t>COH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 Box 127"/>
            <p:cNvSpPr txBox="1">
              <a:spLocks noChangeArrowheads="1"/>
            </p:cNvSpPr>
            <p:nvPr/>
          </p:nvSpPr>
          <p:spPr bwMode="auto">
            <a:xfrm>
              <a:off x="6353813" y="1334485"/>
              <a:ext cx="67139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NOD</a:t>
              </a:r>
            </a:p>
          </p:txBody>
        </p:sp>
        <p:sp>
          <p:nvSpPr>
            <p:cNvPr id="11" name="Line 129"/>
            <p:cNvSpPr>
              <a:spLocks noChangeShapeType="1"/>
            </p:cNvSpPr>
            <p:nvPr/>
          </p:nvSpPr>
          <p:spPr bwMode="auto">
            <a:xfrm flipV="1">
              <a:off x="6898544" y="1256810"/>
              <a:ext cx="521875" cy="2033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2" name="Text Box 130"/>
            <p:cNvSpPr txBox="1">
              <a:spLocks noChangeArrowheads="1"/>
            </p:cNvSpPr>
            <p:nvPr/>
          </p:nvSpPr>
          <p:spPr bwMode="auto">
            <a:xfrm>
              <a:off x="7313177" y="1040270"/>
              <a:ext cx="910742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[1..200]</a:t>
              </a:r>
            </a:p>
          </p:txBody>
        </p:sp>
        <p:sp>
          <p:nvSpPr>
            <p:cNvPr id="13" name="Line 131"/>
            <p:cNvSpPr>
              <a:spLocks noChangeShapeType="1"/>
            </p:cNvSpPr>
            <p:nvPr/>
          </p:nvSpPr>
          <p:spPr bwMode="auto">
            <a:xfrm flipV="1">
              <a:off x="6653018" y="1926062"/>
              <a:ext cx="912768" cy="39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4" name="Text Box 132"/>
            <p:cNvSpPr txBox="1">
              <a:spLocks noChangeArrowheads="1"/>
            </p:cNvSpPr>
            <p:nvPr/>
          </p:nvSpPr>
          <p:spPr bwMode="auto">
            <a:xfrm>
              <a:off x="7483750" y="1706266"/>
              <a:ext cx="910742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[1..150]</a:t>
              </a:r>
            </a:p>
          </p:txBody>
        </p:sp>
        <p:sp>
          <p:nvSpPr>
            <p:cNvPr id="15" name="Oval 136"/>
            <p:cNvSpPr>
              <a:spLocks noChangeArrowheads="1"/>
            </p:cNvSpPr>
            <p:nvPr/>
          </p:nvSpPr>
          <p:spPr bwMode="auto">
            <a:xfrm>
              <a:off x="5368130" y="993396"/>
              <a:ext cx="1700709" cy="1141348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6" name="TextBox 100"/>
            <p:cNvSpPr txBox="1">
              <a:spLocks noChangeArrowheads="1"/>
            </p:cNvSpPr>
            <p:nvPr/>
          </p:nvSpPr>
          <p:spPr bwMode="auto">
            <a:xfrm>
              <a:off x="5441887" y="627276"/>
              <a:ext cx="1978531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1200" b="1" i="1" dirty="0">
                  <a:solidFill>
                    <a:srgbClr val="FF0000"/>
                  </a:solidFill>
                </a:rPr>
                <a:t>Quality metrics</a:t>
              </a:r>
            </a:p>
          </p:txBody>
        </p:sp>
        <p:sp>
          <p:nvSpPr>
            <p:cNvPr id="17" name="Text Box 125"/>
            <p:cNvSpPr txBox="1">
              <a:spLocks noChangeArrowheads="1"/>
            </p:cNvSpPr>
            <p:nvPr/>
          </p:nvSpPr>
          <p:spPr bwMode="auto">
            <a:xfrm>
              <a:off x="6126956" y="1786262"/>
              <a:ext cx="638665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NCT</a:t>
              </a:r>
            </a:p>
          </p:txBody>
        </p:sp>
      </p:grpSp>
      <p:sp>
        <p:nvSpPr>
          <p:cNvPr id="19" name="Organigramme : Disque magnétique 6"/>
          <p:cNvSpPr/>
          <p:nvPr/>
        </p:nvSpPr>
        <p:spPr>
          <a:xfrm>
            <a:off x="1409771" y="2041008"/>
            <a:ext cx="1901246" cy="1049627"/>
          </a:xfrm>
          <a:prstGeom prst="flowChartMagneticDisk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grpSp>
        <p:nvGrpSpPr>
          <p:cNvPr id="20" name="Group 19"/>
          <p:cNvGrpSpPr/>
          <p:nvPr/>
        </p:nvGrpSpPr>
        <p:grpSpPr>
          <a:xfrm>
            <a:off x="1419710" y="2399547"/>
            <a:ext cx="722275" cy="241315"/>
            <a:chOff x="179512" y="2263380"/>
            <a:chExt cx="683812" cy="373532"/>
          </a:xfrm>
        </p:grpSpPr>
        <p:sp>
          <p:nvSpPr>
            <p:cNvPr id="21" name="Ellipse 7"/>
            <p:cNvSpPr/>
            <p:nvPr/>
          </p:nvSpPr>
          <p:spPr>
            <a:xfrm>
              <a:off x="179512" y="2263380"/>
              <a:ext cx="683812" cy="373532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5963" y="2336704"/>
              <a:ext cx="74414" cy="119231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606798" y="2282726"/>
              <a:ext cx="36000" cy="144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6665" y="2426385"/>
              <a:ext cx="36000" cy="118745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2696" y="2449803"/>
              <a:ext cx="108000" cy="108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382375" y="2460540"/>
              <a:ext cx="72000" cy="144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56817" y="2445212"/>
            <a:ext cx="721692" cy="241217"/>
            <a:chOff x="1080428" y="2335540"/>
            <a:chExt cx="683260" cy="373380"/>
          </a:xfrm>
        </p:grpSpPr>
        <p:sp>
          <p:nvSpPr>
            <p:cNvPr id="28" name="Ellipse 71"/>
            <p:cNvSpPr/>
            <p:nvPr/>
          </p:nvSpPr>
          <p:spPr>
            <a:xfrm>
              <a:off x="1080428" y="2335540"/>
              <a:ext cx="683260" cy="37338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09232" y="2408406"/>
              <a:ext cx="74295" cy="118745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1334050" y="2527709"/>
              <a:ext cx="35560" cy="14351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65316" y="2377991"/>
              <a:ext cx="35560" cy="11811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1445871" y="2520343"/>
              <a:ext cx="71755" cy="7200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84964" y="2731123"/>
            <a:ext cx="721692" cy="241217"/>
            <a:chOff x="712311" y="2843237"/>
            <a:chExt cx="683260" cy="373380"/>
          </a:xfrm>
        </p:grpSpPr>
        <p:sp>
          <p:nvSpPr>
            <p:cNvPr id="34" name="Ellipse 65"/>
            <p:cNvSpPr/>
            <p:nvPr/>
          </p:nvSpPr>
          <p:spPr>
            <a:xfrm>
              <a:off x="712311" y="2843237"/>
              <a:ext cx="683260" cy="37338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48926" y="2916066"/>
              <a:ext cx="74295" cy="118745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923819" y="3051889"/>
              <a:ext cx="35560" cy="108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42931" y="2994200"/>
              <a:ext cx="35560" cy="11811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1095560" y="3004338"/>
              <a:ext cx="108000" cy="108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871091" y="2939861"/>
              <a:ext cx="34925" cy="72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40" name="Zone de texte 10"/>
          <p:cNvSpPr txBox="1"/>
          <p:nvPr/>
        </p:nvSpPr>
        <p:spPr>
          <a:xfrm>
            <a:off x="1591860" y="2051017"/>
            <a:ext cx="1787171" cy="1839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CA" sz="1200" b="1" i="1" dirty="0">
                <a:solidFill>
                  <a:srgbClr val="FF0000"/>
                </a:solidFill>
              </a:rPr>
              <a:t>Base of examples</a:t>
            </a:r>
            <a:endParaRPr lang="fr-CA" sz="1200" b="1" i="1" dirty="0">
              <a:solidFill>
                <a:srgbClr val="FF0000"/>
              </a:solidFill>
            </a:endParaRPr>
          </a:p>
        </p:txBody>
      </p:sp>
      <p:sp>
        <p:nvSpPr>
          <p:cNvPr id="41" name="Zone de texte 10"/>
          <p:cNvSpPr txBox="1"/>
          <p:nvPr/>
        </p:nvSpPr>
        <p:spPr>
          <a:xfrm>
            <a:off x="639694" y="2378207"/>
            <a:ext cx="778287" cy="2328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CA" sz="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antipattern</a:t>
            </a:r>
            <a:r>
              <a:rPr lang="en-CA" sz="9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instance</a:t>
            </a:r>
            <a:endParaRPr lang="fr-CA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2" name="Connecteur droit avec flèche 11"/>
          <p:cNvCxnSpPr/>
          <p:nvPr/>
        </p:nvCxnSpPr>
        <p:spPr>
          <a:xfrm>
            <a:off x="1296044" y="2519983"/>
            <a:ext cx="269625" cy="33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 Box 133"/>
          <p:cNvSpPr txBox="1">
            <a:spLocks noChangeArrowheads="1"/>
          </p:cNvSpPr>
          <p:nvPr/>
        </p:nvSpPr>
        <p:spPr bwMode="auto">
          <a:xfrm>
            <a:off x="161679" y="3773858"/>
            <a:ext cx="89187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273050">
              <a:buNone/>
              <a:tabLst>
                <a:tab pos="271463" algn="l"/>
              </a:tabLst>
            </a:pPr>
            <a:r>
              <a:rPr lang="en-CA" sz="1100" b="1" dirty="0">
                <a:solidFill>
                  <a:srgbClr val="FF0000"/>
                </a:solidFill>
                <a:cs typeface="Courier New" panose="02070309020205020404" pitchFamily="49" charset="0"/>
              </a:rPr>
              <a:t>IF</a:t>
            </a:r>
            <a:r>
              <a:rPr lang="en-CA" sz="11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CA" sz="1100" dirty="0">
                <a:cs typeface="Courier New" panose="02070309020205020404" pitchFamily="49" charset="0"/>
              </a:rPr>
              <a:t>(NOD(s)≥21 </a:t>
            </a:r>
            <a:r>
              <a:rPr lang="en-CA" sz="1100" b="1" dirty="0">
                <a:cs typeface="Courier New" panose="02070309020205020404" pitchFamily="49" charset="0"/>
              </a:rPr>
              <a:t>AND</a:t>
            </a:r>
            <a:r>
              <a:rPr lang="en-CA" sz="1100" dirty="0">
                <a:cs typeface="Courier New" panose="02070309020205020404" pitchFamily="49" charset="0"/>
              </a:rPr>
              <a:t> COH(s)≤0.32 </a:t>
            </a:r>
            <a:r>
              <a:rPr lang="en-CA" sz="1100" b="1" dirty="0">
                <a:cs typeface="Courier New" panose="02070309020205020404" pitchFamily="49" charset="0"/>
              </a:rPr>
              <a:t>AND</a:t>
            </a:r>
            <a:r>
              <a:rPr lang="en-CA" sz="1100" dirty="0">
                <a:cs typeface="Courier New" panose="02070309020205020404" pitchFamily="49" charset="0"/>
              </a:rPr>
              <a:t> NOPT(s)≥7.8)  OR (NOD(s)≥24 </a:t>
            </a:r>
            <a:r>
              <a:rPr lang="en-CA" sz="1100" b="1" dirty="0">
                <a:cs typeface="Courier New" panose="02070309020205020404" pitchFamily="49" charset="0"/>
              </a:rPr>
              <a:t>AND</a:t>
            </a:r>
            <a:r>
              <a:rPr lang="en-CA" sz="1100" dirty="0">
                <a:cs typeface="Courier New" panose="02070309020205020404" pitchFamily="49" charset="0"/>
              </a:rPr>
              <a:t> COH(s)≤0.2 </a:t>
            </a:r>
            <a:r>
              <a:rPr lang="en-CA" sz="1100" b="1" dirty="0">
                <a:cs typeface="Courier New" panose="02070309020205020404" pitchFamily="49" charset="0"/>
              </a:rPr>
              <a:t>AND</a:t>
            </a:r>
            <a:r>
              <a:rPr lang="en-CA" sz="1100" dirty="0">
                <a:cs typeface="Courier New" panose="02070309020205020404" pitchFamily="49" charset="0"/>
              </a:rPr>
              <a:t> NPT(s)≥3 AND NST(s)≥41 </a:t>
            </a:r>
            <a:r>
              <a:rPr lang="en-CA" sz="1100" b="1" dirty="0">
                <a:cs typeface="Courier New" panose="02070309020205020404" pitchFamily="49" charset="0"/>
              </a:rPr>
              <a:t>OR</a:t>
            </a:r>
            <a:r>
              <a:rPr lang="en-CA" sz="1100" dirty="0">
                <a:cs typeface="Courier New" panose="02070309020205020404" pitchFamily="49" charset="0"/>
              </a:rPr>
              <a:t> NCT(s)≥32) </a:t>
            </a:r>
          </a:p>
          <a:p>
            <a:pPr marL="361950" indent="-273050">
              <a:buNone/>
              <a:tabLst>
                <a:tab pos="271463" algn="l"/>
              </a:tabLst>
            </a:pPr>
            <a:r>
              <a:rPr lang="en-CA" sz="1100" b="1" dirty="0">
                <a:solidFill>
                  <a:srgbClr val="FF0000"/>
                </a:solidFill>
                <a:cs typeface="Courier New" panose="02070309020205020404" pitchFamily="49" charset="0"/>
              </a:rPr>
              <a:t>THEN</a:t>
            </a:r>
            <a:r>
              <a:rPr lang="en-CA" sz="11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CA" sz="1100" dirty="0" err="1">
                <a:cs typeface="Courier New" panose="02070309020205020404" pitchFamily="49" charset="0"/>
              </a:rPr>
              <a:t>GodObjectService</a:t>
            </a:r>
            <a:r>
              <a:rPr lang="en-CA" sz="1100" dirty="0">
                <a:cs typeface="Courier New" panose="02070309020205020404" pitchFamily="49" charset="0"/>
              </a:rPr>
              <a:t>(s)</a:t>
            </a:r>
            <a:endParaRPr lang="en-US" sz="1100" dirty="0">
              <a:cs typeface="Courier New" panose="02070309020205020404" pitchFamily="49" charset="0"/>
            </a:endParaRPr>
          </a:p>
        </p:txBody>
      </p:sp>
      <p:sp>
        <p:nvSpPr>
          <p:cNvPr id="44" name="AutoShape 4"/>
          <p:cNvSpPr>
            <a:spLocks noChangeArrowheads="1"/>
          </p:cNvSpPr>
          <p:nvPr/>
        </p:nvSpPr>
        <p:spPr bwMode="auto">
          <a:xfrm rot="5400000">
            <a:off x="3624509" y="4231409"/>
            <a:ext cx="364811" cy="180000"/>
          </a:xfrm>
          <a:prstGeom prst="rightArrow">
            <a:avLst>
              <a:gd name="adj1" fmla="val 65481"/>
              <a:gd name="adj2" fmla="val 73518"/>
            </a:avLst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>
              <a:defRPr/>
            </a:pPr>
            <a:endParaRPr lang="de-AT" sz="1400" b="1" dirty="0">
              <a:latin typeface="Arial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79" y="4667134"/>
            <a:ext cx="3801840" cy="1854556"/>
          </a:xfrm>
          <a:prstGeom prst="rect">
            <a:avLst/>
          </a:prstGeom>
        </p:spPr>
      </p:pic>
      <p:sp>
        <p:nvSpPr>
          <p:cNvPr id="46" name="ZoneTexte 5"/>
          <p:cNvSpPr txBox="1"/>
          <p:nvPr/>
        </p:nvSpPr>
        <p:spPr>
          <a:xfrm>
            <a:off x="2740439" y="324556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Genetic Programming (GP)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865996" y="4313048"/>
            <a:ext cx="2938667" cy="58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r>
              <a:rPr lang="en-CA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Fitness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822958" y="4854691"/>
                <a:ext cx="3497420" cy="9832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40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CA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𝑎𝑛𝑡𝑖𝑝𝑎𝑡𝑡𝑒𝑟𝑛𝑠</m:t>
                        </m:r>
                      </m:den>
                    </m:f>
                  </m:oMath>
                </a14:m>
                <a:r>
                  <a:rPr lang="fr-CA" sz="1400" dirty="0"/>
                  <a:t> </a:t>
                </a:r>
              </a:p>
              <a:p>
                <a:endParaRPr lang="fr-CA" sz="1400" dirty="0"/>
              </a:p>
              <a:p>
                <a14:m>
                  <m:oMath xmlns:m="http://schemas.openxmlformats.org/officeDocument/2006/math">
                    <m:r>
                      <a:rPr lang="en-CA" sz="140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CA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  <m:r>
                          <a:rPr lang="en-CA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𝑎𝑛𝑡𝑖𝑝𝑎𝑡𝑡𝑒𝑟𝑛𝑠</m:t>
                        </m:r>
                      </m:den>
                    </m:f>
                  </m:oMath>
                </a14:m>
                <a:r>
                  <a:rPr lang="fr-CA" sz="1400" dirty="0"/>
                  <a:t>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58" y="4854691"/>
                <a:ext cx="3497420" cy="983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/>
          <p:cNvSpPr txBox="1">
            <a:spLocks/>
          </p:cNvSpPr>
          <p:nvPr/>
        </p:nvSpPr>
        <p:spPr>
          <a:xfrm>
            <a:off x="152362" y="1515749"/>
            <a:ext cx="3174600" cy="581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r>
              <a:rPr lang="en-CA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Solution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0370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86533" y="15892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CA" altLang="fr-FR" sz="20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8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416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5400000">
            <a:off x="4275973" y="3735460"/>
            <a:ext cx="364811" cy="180000"/>
          </a:xfrm>
          <a:prstGeom prst="rightArrow">
            <a:avLst>
              <a:gd name="adj1" fmla="val 65481"/>
              <a:gd name="adj2" fmla="val 73518"/>
            </a:avLst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>
              <a:defRPr/>
            </a:pPr>
            <a:endParaRPr lang="de-AT" sz="1400" b="1" dirty="0">
              <a:latin typeface="Arial" pitchFamily="34" charset="0"/>
            </a:endParaRPr>
          </a:p>
        </p:txBody>
      </p:sp>
      <p:sp>
        <p:nvSpPr>
          <p:cNvPr id="7" name="ZoneTexte 5"/>
          <p:cNvSpPr txBox="1"/>
          <p:nvPr/>
        </p:nvSpPr>
        <p:spPr>
          <a:xfrm>
            <a:off x="3090705" y="3166998"/>
            <a:ext cx="25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Genetic Algorithm (GA)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8573" y="5102570"/>
            <a:ext cx="2938667" cy="58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r>
              <a:rPr lang="en-CA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Fitness function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/>
          </p:nvPr>
        </p:nvGraphicFramePr>
        <p:xfrm>
          <a:off x="2507451" y="4218273"/>
          <a:ext cx="3927734" cy="348643"/>
        </p:xfrm>
        <a:graphic>
          <a:graphicData uri="http://schemas.openxmlformats.org/drawingml/2006/table">
            <a:tbl>
              <a:tblPr firstRow="1" bandRow="1"/>
              <a:tblGrid>
                <a:gridCol w="654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2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26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25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74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826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86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NOD=9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COH=0.2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NPT=1</a:t>
                      </a:r>
                      <a:endParaRPr lang="fr-CA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CBO=6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NST=12</a:t>
                      </a:r>
                      <a:endParaRPr lang="fr-CA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0" name="Groupe 53"/>
          <p:cNvGrpSpPr/>
          <p:nvPr/>
        </p:nvGrpSpPr>
        <p:grpSpPr>
          <a:xfrm>
            <a:off x="5096447" y="1935915"/>
            <a:ext cx="2371457" cy="1154720"/>
            <a:chOff x="5368130" y="627276"/>
            <a:chExt cx="3026362" cy="1524749"/>
          </a:xfrm>
        </p:grpSpPr>
        <p:sp>
          <p:nvSpPr>
            <p:cNvPr id="11" name="Text Box 121"/>
            <p:cNvSpPr txBox="1">
              <a:spLocks noChangeArrowheads="1"/>
            </p:cNvSpPr>
            <p:nvPr/>
          </p:nvSpPr>
          <p:spPr bwMode="auto">
            <a:xfrm>
              <a:off x="5939063" y="1064833"/>
              <a:ext cx="628437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CA" sz="1200" dirty="0">
                  <a:solidFill>
                    <a:schemeClr val="tx1"/>
                  </a:solidFill>
                </a:rPr>
                <a:t>NST</a:t>
              </a:r>
            </a:p>
          </p:txBody>
        </p:sp>
        <p:sp>
          <p:nvSpPr>
            <p:cNvPr id="12" name="Text Box 123"/>
            <p:cNvSpPr txBox="1">
              <a:spLocks noChangeArrowheads="1"/>
            </p:cNvSpPr>
            <p:nvPr/>
          </p:nvSpPr>
          <p:spPr bwMode="auto">
            <a:xfrm>
              <a:off x="5400879" y="1271749"/>
              <a:ext cx="86634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NOPT</a:t>
              </a:r>
            </a:p>
          </p:txBody>
        </p:sp>
        <p:sp>
          <p:nvSpPr>
            <p:cNvPr id="13" name="Text Box 125"/>
            <p:cNvSpPr txBox="1">
              <a:spLocks noChangeArrowheads="1"/>
            </p:cNvSpPr>
            <p:nvPr/>
          </p:nvSpPr>
          <p:spPr bwMode="auto">
            <a:xfrm>
              <a:off x="5781068" y="1526432"/>
              <a:ext cx="67139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/>
                <a:t>COH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 Box 127"/>
            <p:cNvSpPr txBox="1">
              <a:spLocks noChangeArrowheads="1"/>
            </p:cNvSpPr>
            <p:nvPr/>
          </p:nvSpPr>
          <p:spPr bwMode="auto">
            <a:xfrm>
              <a:off x="6353813" y="1334485"/>
              <a:ext cx="671396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NOD</a:t>
              </a:r>
            </a:p>
          </p:txBody>
        </p:sp>
        <p:sp>
          <p:nvSpPr>
            <p:cNvPr id="15" name="Line 129"/>
            <p:cNvSpPr>
              <a:spLocks noChangeShapeType="1"/>
            </p:cNvSpPr>
            <p:nvPr/>
          </p:nvSpPr>
          <p:spPr bwMode="auto">
            <a:xfrm flipV="1">
              <a:off x="6898544" y="1256810"/>
              <a:ext cx="521875" cy="2033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6" name="Text Box 130"/>
            <p:cNvSpPr txBox="1">
              <a:spLocks noChangeArrowheads="1"/>
            </p:cNvSpPr>
            <p:nvPr/>
          </p:nvSpPr>
          <p:spPr bwMode="auto">
            <a:xfrm>
              <a:off x="7313177" y="1040270"/>
              <a:ext cx="910742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[1..200]</a:t>
              </a:r>
            </a:p>
          </p:txBody>
        </p:sp>
        <p:sp>
          <p:nvSpPr>
            <p:cNvPr id="17" name="Line 131"/>
            <p:cNvSpPr>
              <a:spLocks noChangeShapeType="1"/>
            </p:cNvSpPr>
            <p:nvPr/>
          </p:nvSpPr>
          <p:spPr bwMode="auto">
            <a:xfrm flipV="1">
              <a:off x="6653018" y="1926062"/>
              <a:ext cx="912768" cy="39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8" name="Text Box 132"/>
            <p:cNvSpPr txBox="1">
              <a:spLocks noChangeArrowheads="1"/>
            </p:cNvSpPr>
            <p:nvPr/>
          </p:nvSpPr>
          <p:spPr bwMode="auto">
            <a:xfrm>
              <a:off x="7483750" y="1706266"/>
              <a:ext cx="910742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[1..150]</a:t>
              </a:r>
            </a:p>
          </p:txBody>
        </p:sp>
        <p:sp>
          <p:nvSpPr>
            <p:cNvPr id="19" name="Oval 136"/>
            <p:cNvSpPr>
              <a:spLocks noChangeArrowheads="1"/>
            </p:cNvSpPr>
            <p:nvPr/>
          </p:nvSpPr>
          <p:spPr bwMode="auto">
            <a:xfrm>
              <a:off x="5368130" y="993396"/>
              <a:ext cx="1700709" cy="1141348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20" name="TextBox 100"/>
            <p:cNvSpPr txBox="1">
              <a:spLocks noChangeArrowheads="1"/>
            </p:cNvSpPr>
            <p:nvPr/>
          </p:nvSpPr>
          <p:spPr bwMode="auto">
            <a:xfrm>
              <a:off x="5441887" y="627276"/>
              <a:ext cx="1978531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1200" b="1" i="1" dirty="0">
                  <a:solidFill>
                    <a:srgbClr val="FF0000"/>
                  </a:solidFill>
                </a:rPr>
                <a:t>Quality metrics</a:t>
              </a:r>
            </a:p>
          </p:txBody>
        </p:sp>
        <p:sp>
          <p:nvSpPr>
            <p:cNvPr id="21" name="Text Box 125"/>
            <p:cNvSpPr txBox="1">
              <a:spLocks noChangeArrowheads="1"/>
            </p:cNvSpPr>
            <p:nvPr/>
          </p:nvSpPr>
          <p:spPr bwMode="auto">
            <a:xfrm>
              <a:off x="6126956" y="1786262"/>
              <a:ext cx="638665" cy="36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NCT</a:t>
              </a:r>
            </a:p>
          </p:txBody>
        </p:sp>
      </p:grpSp>
      <p:sp>
        <p:nvSpPr>
          <p:cNvPr id="22" name="Organigramme : Disque magnétique 6"/>
          <p:cNvSpPr/>
          <p:nvPr/>
        </p:nvSpPr>
        <p:spPr>
          <a:xfrm>
            <a:off x="1558856" y="2041008"/>
            <a:ext cx="1901246" cy="1049627"/>
          </a:xfrm>
          <a:prstGeom prst="flowChartMagneticDisk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grpSp>
        <p:nvGrpSpPr>
          <p:cNvPr id="23" name="Group 50"/>
          <p:cNvGrpSpPr/>
          <p:nvPr/>
        </p:nvGrpSpPr>
        <p:grpSpPr>
          <a:xfrm>
            <a:off x="1558856" y="2399547"/>
            <a:ext cx="722275" cy="241315"/>
            <a:chOff x="179512" y="2263380"/>
            <a:chExt cx="683812" cy="373532"/>
          </a:xfrm>
        </p:grpSpPr>
        <p:sp>
          <p:nvSpPr>
            <p:cNvPr id="24" name="Ellipse 7"/>
            <p:cNvSpPr/>
            <p:nvPr/>
          </p:nvSpPr>
          <p:spPr>
            <a:xfrm>
              <a:off x="179512" y="2263380"/>
              <a:ext cx="683812" cy="373532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15963" y="2336704"/>
              <a:ext cx="74414" cy="119231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606798" y="2282726"/>
              <a:ext cx="36000" cy="144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6665" y="2426385"/>
              <a:ext cx="36000" cy="118745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2696" y="2449803"/>
              <a:ext cx="108000" cy="108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rot="5400000">
              <a:off x="382375" y="2460540"/>
              <a:ext cx="72000" cy="144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2695963" y="2445212"/>
            <a:ext cx="721692" cy="241217"/>
            <a:chOff x="1080428" y="2335540"/>
            <a:chExt cx="683260" cy="373380"/>
          </a:xfrm>
        </p:grpSpPr>
        <p:sp>
          <p:nvSpPr>
            <p:cNvPr id="31" name="Ellipse 71"/>
            <p:cNvSpPr/>
            <p:nvPr/>
          </p:nvSpPr>
          <p:spPr>
            <a:xfrm>
              <a:off x="1080428" y="2335540"/>
              <a:ext cx="683260" cy="37338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09232" y="2408406"/>
              <a:ext cx="74295" cy="118745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1334050" y="2527709"/>
              <a:ext cx="35560" cy="14351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65316" y="2377991"/>
              <a:ext cx="35560" cy="11811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1445871" y="2520343"/>
              <a:ext cx="71755" cy="72000"/>
            </a:xfrm>
            <a:prstGeom prst="rect">
              <a:avLst/>
            </a:prstGeom>
            <a:ln w="3175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36" name="Group 48"/>
          <p:cNvGrpSpPr/>
          <p:nvPr/>
        </p:nvGrpSpPr>
        <p:grpSpPr>
          <a:xfrm>
            <a:off x="2124110" y="2731123"/>
            <a:ext cx="721692" cy="241217"/>
            <a:chOff x="712311" y="2843237"/>
            <a:chExt cx="683260" cy="373380"/>
          </a:xfrm>
        </p:grpSpPr>
        <p:sp>
          <p:nvSpPr>
            <p:cNvPr id="37" name="Ellipse 65"/>
            <p:cNvSpPr/>
            <p:nvPr/>
          </p:nvSpPr>
          <p:spPr>
            <a:xfrm>
              <a:off x="712311" y="2843237"/>
              <a:ext cx="683260" cy="37338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48926" y="2916066"/>
              <a:ext cx="74295" cy="118745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923819" y="3051889"/>
              <a:ext cx="35560" cy="108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42931" y="2994200"/>
              <a:ext cx="35560" cy="11811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095560" y="3004338"/>
              <a:ext cx="108000" cy="108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42" name="Rectangle 41"/>
            <p:cNvSpPr/>
            <p:nvPr/>
          </p:nvSpPr>
          <p:spPr>
            <a:xfrm rot="5400000">
              <a:off x="871091" y="2939861"/>
              <a:ext cx="34925" cy="72000"/>
            </a:xfrm>
            <a:prstGeom prst="rect">
              <a:avLst/>
            </a:prstGeom>
            <a:ln w="31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fr-C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43" name="Zone de texte 10"/>
          <p:cNvSpPr txBox="1"/>
          <p:nvPr/>
        </p:nvSpPr>
        <p:spPr>
          <a:xfrm>
            <a:off x="1731006" y="2051017"/>
            <a:ext cx="1787171" cy="1839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CA" sz="1200" b="1" i="1" dirty="0">
                <a:solidFill>
                  <a:srgbClr val="FF0000"/>
                </a:solidFill>
              </a:rPr>
              <a:t>Base of examples</a:t>
            </a:r>
            <a:endParaRPr lang="fr-CA" sz="1200" b="1" i="1" dirty="0">
              <a:solidFill>
                <a:srgbClr val="FF0000"/>
              </a:solidFill>
            </a:endParaRPr>
          </a:p>
        </p:txBody>
      </p:sp>
      <p:sp>
        <p:nvSpPr>
          <p:cNvPr id="44" name="Zone de texte 10"/>
          <p:cNvSpPr txBox="1"/>
          <p:nvPr/>
        </p:nvSpPr>
        <p:spPr>
          <a:xfrm>
            <a:off x="788779" y="2378207"/>
            <a:ext cx="778287" cy="2328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CA" sz="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antipattern</a:t>
            </a:r>
            <a:r>
              <a:rPr lang="en-CA" sz="9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instance</a:t>
            </a:r>
            <a:endParaRPr lang="fr-CA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5" name="Connecteur droit avec flèche 11"/>
          <p:cNvCxnSpPr/>
          <p:nvPr/>
        </p:nvCxnSpPr>
        <p:spPr>
          <a:xfrm>
            <a:off x="1435190" y="2519983"/>
            <a:ext cx="269625" cy="33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ontent Placeholder 2"/>
          <p:cNvSpPr txBox="1">
            <a:spLocks/>
          </p:cNvSpPr>
          <p:nvPr/>
        </p:nvSpPr>
        <p:spPr>
          <a:xfrm>
            <a:off x="152362" y="1515749"/>
            <a:ext cx="3174600" cy="581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r>
              <a:rPr lang="en-CA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Solution representation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906839" y="-361156"/>
            <a:ext cx="822344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fr-FR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itchFamily="34" charset="-128"/>
              <a:cs typeface="Arial" charset="0"/>
            </a:endParaRPr>
          </a:p>
          <a:p>
            <a:pPr algn="l"/>
            <a:r>
              <a:rPr lang="en-US" altLang="fr-FR" sz="3600" b="1" dirty="0">
                <a:solidFill>
                  <a:schemeClr val="bg1"/>
                </a:solidFill>
                <a:latin typeface="HelveticaNeueLT Std Lt"/>
                <a:cs typeface="HelveticaNeueLT Std Lt"/>
              </a:rPr>
              <a:t>GA adaptation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731007" y="6115556"/>
            <a:ext cx="6955794" cy="581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r>
              <a:rPr lang="en-CA" altLang="fr-FR" sz="18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Maximize the distance of the detectors from the </a:t>
            </a:r>
            <a:r>
              <a:rPr lang="en-CA" altLang="fr-FR" sz="18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antipattern</a:t>
            </a:r>
            <a:r>
              <a:rPr lang="en-CA" altLang="fr-FR" sz="18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 instances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87509" y="4938184"/>
                <a:ext cx="3331533" cy="44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Maximize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𝐷𝑒𝑣𝑖𝑎𝑛𝑐𝑒</m:t>
                    </m:r>
                    <m:r>
                      <a:rPr lang="en-CA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fr-CA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09" y="4938184"/>
                <a:ext cx="3331533" cy="441275"/>
              </a:xfrm>
              <a:prstGeom prst="rect">
                <a:avLst/>
              </a:prstGeom>
              <a:blipFill rotWithShape="0">
                <a:blip r:embed="rId4"/>
                <a:stretch>
                  <a:fillRect l="-548" t="-4166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756673" y="5449471"/>
                <a:ext cx="3331533" cy="44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Minimize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Overlap</m:t>
                    </m:r>
                    <m:r>
                      <a:rPr lang="en-CA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fr-CA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673" y="5449471"/>
                <a:ext cx="3331533" cy="441275"/>
              </a:xfrm>
              <a:prstGeom prst="rect">
                <a:avLst/>
              </a:prstGeom>
              <a:blipFill rotWithShape="0">
                <a:blip r:embed="rId5"/>
                <a:stretch>
                  <a:fillRect l="-548" t="-44444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459" y="5146446"/>
            <a:ext cx="2809448" cy="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2"/>
          <p:cNvSpPr txBox="1">
            <a:spLocks/>
          </p:cNvSpPr>
          <p:nvPr/>
        </p:nvSpPr>
        <p:spPr>
          <a:xfrm>
            <a:off x="286533" y="15892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CA" altLang="fr-FR" sz="20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8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57200" y="1741665"/>
            <a:ext cx="8659688" cy="524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75000"/>
              <a:buNone/>
            </a:pPr>
            <a:endParaRPr lang="en-CA" altLang="fr-FR" sz="2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>
              <a:buClr>
                <a:srgbClr val="0070C0"/>
              </a:buClr>
              <a:buSzPct val="75000"/>
              <a:buFont typeface="Wingdings" pitchFamily="2" charset="2"/>
              <a:buChar char="q"/>
            </a:pPr>
            <a:endParaRPr lang="en-US" altLang="fr-FR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0" name="AutoShape 4"/>
          <p:cNvSpPr>
            <a:spLocks noChangeArrowheads="1"/>
          </p:cNvSpPr>
          <p:nvPr/>
        </p:nvSpPr>
        <p:spPr bwMode="auto">
          <a:xfrm rot="5400000">
            <a:off x="4218404" y="4991121"/>
            <a:ext cx="548640" cy="312044"/>
          </a:xfrm>
          <a:prstGeom prst="rightArrow">
            <a:avLst>
              <a:gd name="adj1" fmla="val 52457"/>
              <a:gd name="adj2" fmla="val 73518"/>
            </a:avLst>
          </a:prstGeom>
          <a:solidFill>
            <a:srgbClr val="0070C0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>
              <a:defRPr/>
            </a:pPr>
            <a:endParaRPr lang="de-AT" sz="1400" b="1" dirty="0">
              <a:latin typeface="Arial" pitchFamily="34" charset="0"/>
            </a:endParaRPr>
          </a:p>
        </p:txBody>
      </p:sp>
      <p:sp>
        <p:nvSpPr>
          <p:cNvPr id="71" name="ZoneTexte 5"/>
          <p:cNvSpPr txBox="1"/>
          <p:nvPr/>
        </p:nvSpPr>
        <p:spPr>
          <a:xfrm>
            <a:off x="777726" y="149455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Genetic Programming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(GP)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518888" y="5574717"/>
            <a:ext cx="7838053" cy="581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70C0"/>
              </a:buClr>
              <a:buSzPct val="75000"/>
              <a:buNone/>
            </a:pPr>
            <a:r>
              <a:rPr lang="en-CA" altLang="fr-FR" sz="24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pitchFamily="34" charset="-128"/>
                <a:cs typeface="Arial" charset="0"/>
              </a:rPr>
              <a:t>The detectors generated by the GA should not be detected by the detection rules generated by GP   </a:t>
            </a:r>
          </a:p>
        </p:txBody>
      </p:sp>
      <p:graphicFrame>
        <p:nvGraphicFramePr>
          <p:cNvPr id="73" name="Table 3"/>
          <p:cNvGraphicFramePr>
            <a:graphicFrameLocks noGrp="1"/>
          </p:cNvGraphicFramePr>
          <p:nvPr>
            <p:extLst/>
          </p:nvPr>
        </p:nvGraphicFramePr>
        <p:xfrm>
          <a:off x="4994996" y="2990178"/>
          <a:ext cx="3927734" cy="348643"/>
        </p:xfrm>
        <a:graphic>
          <a:graphicData uri="http://schemas.openxmlformats.org/drawingml/2006/table">
            <a:tbl>
              <a:tblPr firstRow="1" bandRow="1"/>
              <a:tblGrid>
                <a:gridCol w="654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2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26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25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74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826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86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NOD=9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COH=0.2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NPT=1</a:t>
                      </a:r>
                      <a:endParaRPr lang="fr-CA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CBO=6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fr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NST=12</a:t>
                      </a:r>
                      <a:endParaRPr lang="fr-CA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4" name="Title 1"/>
          <p:cNvSpPr txBox="1">
            <a:spLocks/>
          </p:cNvSpPr>
          <p:nvPr/>
        </p:nvSpPr>
        <p:spPr>
          <a:xfrm>
            <a:off x="1378797" y="-523526"/>
            <a:ext cx="8223448" cy="166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fr-FR" sz="3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pitchFamily="34" charset="-128"/>
              <a:cs typeface="Arial" charset="0"/>
            </a:endParaRPr>
          </a:p>
          <a:p>
            <a:r>
              <a:rPr lang="en-US" altLang="fr-FR" sz="3600" b="1" dirty="0">
                <a:solidFill>
                  <a:schemeClr val="bg1"/>
                </a:solidFill>
                <a:latin typeface="HelveticaNeueLT Std Lt"/>
                <a:cs typeface="HelveticaNeueLT Std Lt"/>
              </a:rPr>
              <a:t>Cooperative Parallel Formulation </a:t>
            </a:r>
          </a:p>
          <a:p>
            <a:r>
              <a:rPr lang="en-US" altLang="fr-FR" sz="3600" b="1" dirty="0">
                <a:solidFill>
                  <a:schemeClr val="bg1"/>
                </a:solidFill>
                <a:latin typeface="HelveticaNeueLT Std Lt"/>
                <a:cs typeface="HelveticaNeueLT Std Lt"/>
              </a:rPr>
              <a:t>(P-EA)</a:t>
            </a:r>
          </a:p>
        </p:txBody>
      </p:sp>
      <p:pic>
        <p:nvPicPr>
          <p:cNvPr id="7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2153266"/>
            <a:ext cx="3801840" cy="1854556"/>
          </a:xfrm>
          <a:prstGeom prst="rect">
            <a:avLst/>
          </a:prstGeom>
        </p:spPr>
      </p:pic>
      <p:sp>
        <p:nvSpPr>
          <p:cNvPr id="76" name="ZoneTexte 49"/>
          <p:cNvSpPr txBox="1"/>
          <p:nvPr/>
        </p:nvSpPr>
        <p:spPr>
          <a:xfrm>
            <a:off x="5955992" y="1483986"/>
            <a:ext cx="200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Genetic Algorithm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(GA)</a:t>
            </a:r>
          </a:p>
        </p:txBody>
      </p:sp>
      <p:sp>
        <p:nvSpPr>
          <p:cNvPr id="77" name="ZoneTexte 50"/>
          <p:cNvSpPr txBox="1"/>
          <p:nvPr/>
        </p:nvSpPr>
        <p:spPr>
          <a:xfrm>
            <a:off x="3714073" y="4294494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Intersection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  <p:bldP spid="76" grpId="0"/>
      <p:bldP spid="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r>
              <a:rPr lang="en-US" sz="2400" dirty="0"/>
              <a:t>Studied Web services</a:t>
            </a:r>
          </a:p>
          <a:p>
            <a:pPr lvl="1"/>
            <a:r>
              <a:rPr lang="en-US" sz="2000" dirty="0"/>
              <a:t>Benchmark of 425 Web services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Dataset: </a:t>
            </a:r>
            <a:r>
              <a:rPr lang="en-US" sz="2000" dirty="0">
                <a:hlinkClick r:id="rId2"/>
              </a:rPr>
              <a:t> https://github.com/ouniali/WSantipatterns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altLang="fr-FR" sz="2400" dirty="0">
              <a:solidFill>
                <a:schemeClr val="tx2">
                  <a:lumMod val="75000"/>
                </a:schemeClr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endParaRPr lang="fr-CA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47" y="2607632"/>
            <a:ext cx="5408833" cy="27664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56508" y="0"/>
            <a:ext cx="5090103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rgbClr val="002042"/>
                </a:solidFill>
                <a:latin typeface="HelveticaNeueLT Std Lt"/>
                <a:ea typeface="+mj-ea"/>
                <a:cs typeface="HelveticaNeueLT Std Lt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Evaluation</a:t>
            </a:r>
            <a:endParaRPr lang="fr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1836" y="-30479"/>
            <a:ext cx="8829339" cy="1143000"/>
          </a:xfrm>
        </p:spPr>
        <p:txBody>
          <a:bodyPr/>
          <a:lstStyle/>
          <a:p>
            <a:r>
              <a:rPr lang="en-CA" dirty="0" smtClean="0"/>
              <a:t>Results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10" y="1682750"/>
            <a:ext cx="5051371" cy="2421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51" y="4134229"/>
            <a:ext cx="5201888" cy="2463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3773" y="518127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Recall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9239" y="279069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Precision</a:t>
            </a:r>
          </a:p>
        </p:txBody>
      </p:sp>
    </p:spTree>
    <p:extLst>
      <p:ext uri="{BB962C8B-B14F-4D97-AF65-F5344CB8AC3E}">
        <p14:creationId xmlns:p14="http://schemas.microsoft.com/office/powerpoint/2010/main" val="26774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5352" y="24686"/>
            <a:ext cx="6695440" cy="692851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428648" algn="l"/>
            <a:r>
              <a:rPr dirty="0">
                <a:latin typeface="Arial"/>
                <a:cs typeface="Arial"/>
              </a:rPr>
              <a:t>Re</a:t>
            </a:r>
            <a:r>
              <a:rPr spc="-9" dirty="0"/>
              <a:t>fle</a:t>
            </a:r>
            <a:r>
              <a:rPr spc="-13" dirty="0"/>
              <a:t>ctions</a:t>
            </a:r>
            <a:r>
              <a:rPr b="0" spc="-4" dirty="0"/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-4" dirty="0"/>
              <a:t> </a:t>
            </a:r>
            <a:r>
              <a:rPr lang="en-US" spc="-4" dirty="0">
                <a:latin typeface="Arial"/>
                <a:cs typeface="Arial"/>
              </a:rPr>
              <a:t>Lessons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66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1143000"/>
            <a:ext cx="9143999" cy="571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221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2792" y="2002389"/>
            <a:ext cx="3018252" cy="2666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465266" y="3102603"/>
            <a:ext cx="1558636" cy="462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757463" y="2017065"/>
            <a:ext cx="2891118" cy="2540374"/>
          </a:xfrm>
          <a:custGeom>
            <a:avLst/>
            <a:gdLst/>
            <a:ahLst/>
            <a:cxnLst/>
            <a:rect l="l" t="t" r="r" b="b"/>
            <a:pathLst>
              <a:path w="3276600" h="2879090">
                <a:moveTo>
                  <a:pt x="1638298" y="0"/>
                </a:moveTo>
                <a:lnTo>
                  <a:pt x="1503932" y="4771"/>
                </a:lnTo>
                <a:lnTo>
                  <a:pt x="1372558" y="18838"/>
                </a:lnTo>
                <a:lnTo>
                  <a:pt x="1244596" y="41830"/>
                </a:lnTo>
                <a:lnTo>
                  <a:pt x="1120469" y="73377"/>
                </a:lnTo>
                <a:lnTo>
                  <a:pt x="1000598" y="113109"/>
                </a:lnTo>
                <a:lnTo>
                  <a:pt x="885406" y="160655"/>
                </a:lnTo>
                <a:lnTo>
                  <a:pt x="775312" y="215644"/>
                </a:lnTo>
                <a:lnTo>
                  <a:pt x="670740" y="277706"/>
                </a:lnTo>
                <a:lnTo>
                  <a:pt x="572111" y="346472"/>
                </a:lnTo>
                <a:lnTo>
                  <a:pt x="479846" y="421569"/>
                </a:lnTo>
                <a:lnTo>
                  <a:pt x="394367" y="502629"/>
                </a:lnTo>
                <a:lnTo>
                  <a:pt x="316096" y="589279"/>
                </a:lnTo>
                <a:lnTo>
                  <a:pt x="245454" y="681151"/>
                </a:lnTo>
                <a:lnTo>
                  <a:pt x="182863" y="777874"/>
                </a:lnTo>
                <a:lnTo>
                  <a:pt x="128745" y="879077"/>
                </a:lnTo>
                <a:lnTo>
                  <a:pt x="83521" y="984389"/>
                </a:lnTo>
                <a:lnTo>
                  <a:pt x="47613" y="1093441"/>
                </a:lnTo>
                <a:lnTo>
                  <a:pt x="21442" y="1205862"/>
                </a:lnTo>
                <a:lnTo>
                  <a:pt x="5430" y="1321281"/>
                </a:lnTo>
                <a:lnTo>
                  <a:pt x="0" y="1439329"/>
                </a:lnTo>
                <a:lnTo>
                  <a:pt x="5430" y="1557376"/>
                </a:lnTo>
                <a:lnTo>
                  <a:pt x="21442" y="1672796"/>
                </a:lnTo>
                <a:lnTo>
                  <a:pt x="47613" y="1785217"/>
                </a:lnTo>
                <a:lnTo>
                  <a:pt x="83521" y="1894269"/>
                </a:lnTo>
                <a:lnTo>
                  <a:pt x="128745" y="1999581"/>
                </a:lnTo>
                <a:lnTo>
                  <a:pt x="182863" y="2100784"/>
                </a:lnTo>
                <a:lnTo>
                  <a:pt x="245454" y="2197507"/>
                </a:lnTo>
                <a:lnTo>
                  <a:pt x="316096" y="2289379"/>
                </a:lnTo>
                <a:lnTo>
                  <a:pt x="394367" y="2376030"/>
                </a:lnTo>
                <a:lnTo>
                  <a:pt x="479846" y="2457089"/>
                </a:lnTo>
                <a:lnTo>
                  <a:pt x="572111" y="2532187"/>
                </a:lnTo>
                <a:lnTo>
                  <a:pt x="670740" y="2600952"/>
                </a:lnTo>
                <a:lnTo>
                  <a:pt x="775312" y="2663014"/>
                </a:lnTo>
                <a:lnTo>
                  <a:pt x="885406" y="2718004"/>
                </a:lnTo>
                <a:lnTo>
                  <a:pt x="1000598" y="2765549"/>
                </a:lnTo>
                <a:lnTo>
                  <a:pt x="1120469" y="2805281"/>
                </a:lnTo>
                <a:lnTo>
                  <a:pt x="1244596" y="2836828"/>
                </a:lnTo>
                <a:lnTo>
                  <a:pt x="1372558" y="2859821"/>
                </a:lnTo>
                <a:lnTo>
                  <a:pt x="1503932" y="2873888"/>
                </a:lnTo>
                <a:lnTo>
                  <a:pt x="1638298" y="2878659"/>
                </a:lnTo>
                <a:lnTo>
                  <a:pt x="1772664" y="2873888"/>
                </a:lnTo>
                <a:lnTo>
                  <a:pt x="1904039" y="2859821"/>
                </a:lnTo>
                <a:lnTo>
                  <a:pt x="2032001" y="2836828"/>
                </a:lnTo>
                <a:lnTo>
                  <a:pt x="2156128" y="2805281"/>
                </a:lnTo>
                <a:lnTo>
                  <a:pt x="2275999" y="2765549"/>
                </a:lnTo>
                <a:lnTo>
                  <a:pt x="2391192" y="2718004"/>
                </a:lnTo>
                <a:lnTo>
                  <a:pt x="2501285" y="2663014"/>
                </a:lnTo>
                <a:lnTo>
                  <a:pt x="2605857" y="2600952"/>
                </a:lnTo>
                <a:lnTo>
                  <a:pt x="2704487" y="2532187"/>
                </a:lnTo>
                <a:lnTo>
                  <a:pt x="2796752" y="2457089"/>
                </a:lnTo>
                <a:lnTo>
                  <a:pt x="2882230" y="2376030"/>
                </a:lnTo>
                <a:lnTo>
                  <a:pt x="2960502" y="2289379"/>
                </a:lnTo>
                <a:lnTo>
                  <a:pt x="3031143" y="2197507"/>
                </a:lnTo>
                <a:lnTo>
                  <a:pt x="3093734" y="2100784"/>
                </a:lnTo>
                <a:lnTo>
                  <a:pt x="3147853" y="1999581"/>
                </a:lnTo>
                <a:lnTo>
                  <a:pt x="3193077" y="1894269"/>
                </a:lnTo>
                <a:lnTo>
                  <a:pt x="3228985" y="1785217"/>
                </a:lnTo>
                <a:lnTo>
                  <a:pt x="3255156" y="1672796"/>
                </a:lnTo>
                <a:lnTo>
                  <a:pt x="3271167" y="1557376"/>
                </a:lnTo>
                <a:lnTo>
                  <a:pt x="3276598" y="1439329"/>
                </a:lnTo>
                <a:lnTo>
                  <a:pt x="3271167" y="1321281"/>
                </a:lnTo>
                <a:lnTo>
                  <a:pt x="3255156" y="1205862"/>
                </a:lnTo>
                <a:lnTo>
                  <a:pt x="3228985" y="1093441"/>
                </a:lnTo>
                <a:lnTo>
                  <a:pt x="3193077" y="984389"/>
                </a:lnTo>
                <a:lnTo>
                  <a:pt x="3147853" y="879077"/>
                </a:lnTo>
                <a:lnTo>
                  <a:pt x="3093734" y="777874"/>
                </a:lnTo>
                <a:lnTo>
                  <a:pt x="3031143" y="681151"/>
                </a:lnTo>
                <a:lnTo>
                  <a:pt x="2960502" y="589279"/>
                </a:lnTo>
                <a:lnTo>
                  <a:pt x="2882230" y="502629"/>
                </a:lnTo>
                <a:lnTo>
                  <a:pt x="2796752" y="421569"/>
                </a:lnTo>
                <a:lnTo>
                  <a:pt x="2704487" y="346472"/>
                </a:lnTo>
                <a:lnTo>
                  <a:pt x="2605857" y="277706"/>
                </a:lnTo>
                <a:lnTo>
                  <a:pt x="2501285" y="215644"/>
                </a:lnTo>
                <a:lnTo>
                  <a:pt x="2391192" y="160655"/>
                </a:lnTo>
                <a:lnTo>
                  <a:pt x="2275999" y="113109"/>
                </a:lnTo>
                <a:lnTo>
                  <a:pt x="2156128" y="73377"/>
                </a:lnTo>
                <a:lnTo>
                  <a:pt x="2032001" y="41830"/>
                </a:lnTo>
                <a:lnTo>
                  <a:pt x="1904039" y="18838"/>
                </a:lnTo>
                <a:lnTo>
                  <a:pt x="1772664" y="4771"/>
                </a:lnTo>
                <a:lnTo>
                  <a:pt x="1638298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757463" y="2017065"/>
            <a:ext cx="2891118" cy="2540374"/>
          </a:xfrm>
          <a:custGeom>
            <a:avLst/>
            <a:gdLst/>
            <a:ahLst/>
            <a:cxnLst/>
            <a:rect l="l" t="t" r="r" b="b"/>
            <a:pathLst>
              <a:path w="3276600" h="2879090">
                <a:moveTo>
                  <a:pt x="0" y="1439329"/>
                </a:moveTo>
                <a:lnTo>
                  <a:pt x="5430" y="1321282"/>
                </a:lnTo>
                <a:lnTo>
                  <a:pt x="21442" y="1205862"/>
                </a:lnTo>
                <a:lnTo>
                  <a:pt x="47613" y="1093442"/>
                </a:lnTo>
                <a:lnTo>
                  <a:pt x="83521" y="984390"/>
                </a:lnTo>
                <a:lnTo>
                  <a:pt x="128745" y="879077"/>
                </a:lnTo>
                <a:lnTo>
                  <a:pt x="182864" y="777874"/>
                </a:lnTo>
                <a:lnTo>
                  <a:pt x="245454" y="681152"/>
                </a:lnTo>
                <a:lnTo>
                  <a:pt x="316096" y="589280"/>
                </a:lnTo>
                <a:lnTo>
                  <a:pt x="394367" y="502629"/>
                </a:lnTo>
                <a:lnTo>
                  <a:pt x="479846" y="421569"/>
                </a:lnTo>
                <a:lnTo>
                  <a:pt x="572111" y="346472"/>
                </a:lnTo>
                <a:lnTo>
                  <a:pt x="670741" y="277707"/>
                </a:lnTo>
                <a:lnTo>
                  <a:pt x="775313" y="215644"/>
                </a:lnTo>
                <a:lnTo>
                  <a:pt x="885406" y="160655"/>
                </a:lnTo>
                <a:lnTo>
                  <a:pt x="1000599" y="113109"/>
                </a:lnTo>
                <a:lnTo>
                  <a:pt x="1120470" y="73377"/>
                </a:lnTo>
                <a:lnTo>
                  <a:pt x="1244597" y="41830"/>
                </a:lnTo>
                <a:lnTo>
                  <a:pt x="1372558" y="18838"/>
                </a:lnTo>
                <a:lnTo>
                  <a:pt x="1503933" y="4771"/>
                </a:lnTo>
                <a:lnTo>
                  <a:pt x="1638299" y="0"/>
                </a:lnTo>
                <a:lnTo>
                  <a:pt x="1772665" y="4771"/>
                </a:lnTo>
                <a:lnTo>
                  <a:pt x="1904040" y="18838"/>
                </a:lnTo>
                <a:lnTo>
                  <a:pt x="2032001" y="41830"/>
                </a:lnTo>
                <a:lnTo>
                  <a:pt x="2156128" y="73377"/>
                </a:lnTo>
                <a:lnTo>
                  <a:pt x="2275999" y="113109"/>
                </a:lnTo>
                <a:lnTo>
                  <a:pt x="2391192" y="160655"/>
                </a:lnTo>
                <a:lnTo>
                  <a:pt x="2501285" y="215644"/>
                </a:lnTo>
                <a:lnTo>
                  <a:pt x="2605857" y="277707"/>
                </a:lnTo>
                <a:lnTo>
                  <a:pt x="2704487" y="346472"/>
                </a:lnTo>
                <a:lnTo>
                  <a:pt x="2796752" y="421569"/>
                </a:lnTo>
                <a:lnTo>
                  <a:pt x="2882231" y="502629"/>
                </a:lnTo>
                <a:lnTo>
                  <a:pt x="2960502" y="589280"/>
                </a:lnTo>
                <a:lnTo>
                  <a:pt x="3031144" y="681152"/>
                </a:lnTo>
                <a:lnTo>
                  <a:pt x="3093735" y="777874"/>
                </a:lnTo>
                <a:lnTo>
                  <a:pt x="3147853" y="879077"/>
                </a:lnTo>
                <a:lnTo>
                  <a:pt x="3193077" y="984390"/>
                </a:lnTo>
                <a:lnTo>
                  <a:pt x="3228985" y="1093442"/>
                </a:lnTo>
                <a:lnTo>
                  <a:pt x="3255156" y="1205862"/>
                </a:lnTo>
                <a:lnTo>
                  <a:pt x="3271168" y="1321282"/>
                </a:lnTo>
                <a:lnTo>
                  <a:pt x="3276599" y="1439329"/>
                </a:lnTo>
                <a:lnTo>
                  <a:pt x="3271168" y="1557377"/>
                </a:lnTo>
                <a:lnTo>
                  <a:pt x="3255156" y="1672796"/>
                </a:lnTo>
                <a:lnTo>
                  <a:pt x="3228985" y="1785217"/>
                </a:lnTo>
                <a:lnTo>
                  <a:pt x="3193077" y="1894269"/>
                </a:lnTo>
                <a:lnTo>
                  <a:pt x="3147853" y="1999581"/>
                </a:lnTo>
                <a:lnTo>
                  <a:pt x="3093735" y="2100784"/>
                </a:lnTo>
                <a:lnTo>
                  <a:pt x="3031144" y="2197507"/>
                </a:lnTo>
                <a:lnTo>
                  <a:pt x="2960502" y="2289378"/>
                </a:lnTo>
                <a:lnTo>
                  <a:pt x="2882231" y="2376029"/>
                </a:lnTo>
                <a:lnTo>
                  <a:pt x="2796752" y="2457089"/>
                </a:lnTo>
                <a:lnTo>
                  <a:pt x="2704487" y="2532186"/>
                </a:lnTo>
                <a:lnTo>
                  <a:pt x="2605857" y="2600952"/>
                </a:lnTo>
                <a:lnTo>
                  <a:pt x="2501285" y="2663014"/>
                </a:lnTo>
                <a:lnTo>
                  <a:pt x="2391192" y="2718003"/>
                </a:lnTo>
                <a:lnTo>
                  <a:pt x="2275999" y="2765549"/>
                </a:lnTo>
                <a:lnTo>
                  <a:pt x="2156128" y="2805281"/>
                </a:lnTo>
                <a:lnTo>
                  <a:pt x="2032001" y="2836828"/>
                </a:lnTo>
                <a:lnTo>
                  <a:pt x="1904040" y="2859820"/>
                </a:lnTo>
                <a:lnTo>
                  <a:pt x="1772665" y="2873887"/>
                </a:lnTo>
                <a:lnTo>
                  <a:pt x="1638299" y="2878659"/>
                </a:lnTo>
                <a:lnTo>
                  <a:pt x="1503933" y="2873887"/>
                </a:lnTo>
                <a:lnTo>
                  <a:pt x="1372558" y="2859820"/>
                </a:lnTo>
                <a:lnTo>
                  <a:pt x="1244597" y="2836828"/>
                </a:lnTo>
                <a:lnTo>
                  <a:pt x="1120470" y="2805281"/>
                </a:lnTo>
                <a:lnTo>
                  <a:pt x="1000599" y="2765549"/>
                </a:lnTo>
                <a:lnTo>
                  <a:pt x="885406" y="2718003"/>
                </a:lnTo>
                <a:lnTo>
                  <a:pt x="775313" y="2663014"/>
                </a:lnTo>
                <a:lnTo>
                  <a:pt x="670741" y="2600952"/>
                </a:lnTo>
                <a:lnTo>
                  <a:pt x="572111" y="2532186"/>
                </a:lnTo>
                <a:lnTo>
                  <a:pt x="479846" y="2457089"/>
                </a:lnTo>
                <a:lnTo>
                  <a:pt x="394367" y="2376029"/>
                </a:lnTo>
                <a:lnTo>
                  <a:pt x="316096" y="2289378"/>
                </a:lnTo>
                <a:lnTo>
                  <a:pt x="245454" y="2197507"/>
                </a:lnTo>
                <a:lnTo>
                  <a:pt x="182864" y="2100784"/>
                </a:lnTo>
                <a:lnTo>
                  <a:pt x="128745" y="1999581"/>
                </a:lnTo>
                <a:lnTo>
                  <a:pt x="83521" y="1894269"/>
                </a:lnTo>
                <a:lnTo>
                  <a:pt x="47613" y="1785217"/>
                </a:lnTo>
                <a:lnTo>
                  <a:pt x="21442" y="1672796"/>
                </a:lnTo>
                <a:lnTo>
                  <a:pt x="5430" y="1557377"/>
                </a:lnTo>
                <a:lnTo>
                  <a:pt x="0" y="1439329"/>
                </a:lnTo>
                <a:close/>
              </a:path>
            </a:pathLst>
          </a:custGeom>
          <a:ln w="2857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3490820" y="3190586"/>
            <a:ext cx="1446679" cy="27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765" b="1" spc="-62" dirty="0">
                <a:latin typeface="Arial Black"/>
                <a:cs typeface="Arial Black"/>
              </a:rPr>
              <a:t>R</a:t>
            </a:r>
            <a:r>
              <a:rPr sz="1765" b="1" dirty="0">
                <a:latin typeface="Arial Black"/>
                <a:cs typeface="Arial Black"/>
              </a:rPr>
              <a:t>e</a:t>
            </a:r>
            <a:r>
              <a:rPr sz="1765" b="1" spc="-18" dirty="0">
                <a:latin typeface="Arial Black"/>
                <a:cs typeface="Arial Black"/>
              </a:rPr>
              <a:t>f</a:t>
            </a:r>
            <a:r>
              <a:rPr sz="1765" b="1" spc="-13" dirty="0">
                <a:latin typeface="Arial Black"/>
                <a:cs typeface="Arial Black"/>
              </a:rPr>
              <a:t>actoring</a:t>
            </a:r>
            <a:endParaRPr sz="1765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77931" y="1882596"/>
            <a:ext cx="874059" cy="470647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0" y="533399"/>
                </a:moveTo>
                <a:lnTo>
                  <a:pt x="990599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077082" y="2252491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7971" y="0"/>
                </a:moveTo>
                <a:lnTo>
                  <a:pt x="70891" y="8437"/>
                </a:lnTo>
                <a:lnTo>
                  <a:pt x="30708" y="36180"/>
                </a:lnTo>
                <a:lnTo>
                  <a:pt x="6251" y="76889"/>
                </a:lnTo>
                <a:lnTo>
                  <a:pt x="0" y="111869"/>
                </a:lnTo>
                <a:lnTo>
                  <a:pt x="376" y="123850"/>
                </a:lnTo>
                <a:lnTo>
                  <a:pt x="16374" y="171346"/>
                </a:lnTo>
                <a:lnTo>
                  <a:pt x="42064" y="200555"/>
                </a:lnTo>
                <a:lnTo>
                  <a:pt x="83814" y="223466"/>
                </a:lnTo>
                <a:lnTo>
                  <a:pt x="117987" y="228229"/>
                </a:lnTo>
                <a:lnTo>
                  <a:pt x="129502" y="227391"/>
                </a:lnTo>
                <a:lnTo>
                  <a:pt x="174788" y="210552"/>
                </a:lnTo>
                <a:lnTo>
                  <a:pt x="209933" y="175153"/>
                </a:lnTo>
                <a:lnTo>
                  <a:pt x="226980" y="131372"/>
                </a:lnTo>
                <a:lnTo>
                  <a:pt x="228348" y="108069"/>
                </a:lnTo>
                <a:lnTo>
                  <a:pt x="227179" y="96366"/>
                </a:lnTo>
                <a:lnTo>
                  <a:pt x="209312" y="51019"/>
                </a:lnTo>
                <a:lnTo>
                  <a:pt x="174011" y="17122"/>
                </a:lnTo>
                <a:lnTo>
                  <a:pt x="129741" y="1047"/>
                </a:lnTo>
                <a:lnTo>
                  <a:pt x="117971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951357" y="1781967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0359" y="0"/>
                </a:moveTo>
                <a:lnTo>
                  <a:pt x="65033" y="10785"/>
                </a:lnTo>
                <a:lnTo>
                  <a:pt x="33797" y="33984"/>
                </a:lnTo>
                <a:lnTo>
                  <a:pt x="7554" y="74265"/>
                </a:lnTo>
                <a:lnTo>
                  <a:pt x="0" y="120161"/>
                </a:lnTo>
                <a:lnTo>
                  <a:pt x="1169" y="131864"/>
                </a:lnTo>
                <a:lnTo>
                  <a:pt x="19035" y="177211"/>
                </a:lnTo>
                <a:lnTo>
                  <a:pt x="54336" y="211107"/>
                </a:lnTo>
                <a:lnTo>
                  <a:pt x="98607" y="227182"/>
                </a:lnTo>
                <a:lnTo>
                  <a:pt x="110376" y="228229"/>
                </a:lnTo>
                <a:lnTo>
                  <a:pt x="122239" y="228039"/>
                </a:lnTo>
                <a:lnTo>
                  <a:pt x="168240" y="214682"/>
                </a:lnTo>
                <a:lnTo>
                  <a:pt x="205391" y="182802"/>
                </a:lnTo>
                <a:lnTo>
                  <a:pt x="225380" y="139939"/>
                </a:lnTo>
                <a:lnTo>
                  <a:pt x="228347" y="116359"/>
                </a:lnTo>
                <a:lnTo>
                  <a:pt x="227970" y="104378"/>
                </a:lnTo>
                <a:lnTo>
                  <a:pt x="211973" y="56882"/>
                </a:lnTo>
                <a:lnTo>
                  <a:pt x="186283" y="27673"/>
                </a:lnTo>
                <a:lnTo>
                  <a:pt x="144532" y="4763"/>
                </a:lnTo>
                <a:lnTo>
                  <a:pt x="110359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580222" y="3966884"/>
            <a:ext cx="1416424" cy="201706"/>
          </a:xfrm>
          <a:custGeom>
            <a:avLst/>
            <a:gdLst/>
            <a:ahLst/>
            <a:cxnLst/>
            <a:rect l="l" t="t" r="r" b="b"/>
            <a:pathLst>
              <a:path w="1605280" h="228600">
                <a:moveTo>
                  <a:pt x="0" y="228599"/>
                </a:moveTo>
                <a:lnTo>
                  <a:pt x="1604962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479541" y="4067731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554" y="0"/>
                </a:moveTo>
                <a:lnTo>
                  <a:pt x="71787" y="8101"/>
                </a:lnTo>
                <a:lnTo>
                  <a:pt x="38494" y="28572"/>
                </a:lnTo>
                <a:lnTo>
                  <a:pt x="14312" y="58565"/>
                </a:lnTo>
                <a:lnTo>
                  <a:pt x="1377" y="95232"/>
                </a:lnTo>
                <a:lnTo>
                  <a:pt x="0" y="107849"/>
                </a:lnTo>
                <a:lnTo>
                  <a:pt x="58" y="121978"/>
                </a:lnTo>
                <a:lnTo>
                  <a:pt x="12398" y="163242"/>
                </a:lnTo>
                <a:lnTo>
                  <a:pt x="35265" y="195624"/>
                </a:lnTo>
                <a:lnTo>
                  <a:pt x="77803" y="222512"/>
                </a:lnTo>
                <a:lnTo>
                  <a:pt x="115498" y="228606"/>
                </a:lnTo>
                <a:lnTo>
                  <a:pt x="128671" y="227674"/>
                </a:lnTo>
                <a:lnTo>
                  <a:pt x="167425" y="215149"/>
                </a:lnTo>
                <a:lnTo>
                  <a:pt x="198264" y="191390"/>
                </a:lnTo>
                <a:lnTo>
                  <a:pt x="219192" y="159170"/>
                </a:lnTo>
                <a:lnTo>
                  <a:pt x="228128" y="121978"/>
                </a:lnTo>
                <a:lnTo>
                  <a:pt x="228229" y="107849"/>
                </a:lnTo>
                <a:lnTo>
                  <a:pt x="225442" y="93027"/>
                </a:lnTo>
                <a:lnTo>
                  <a:pt x="209406" y="54194"/>
                </a:lnTo>
                <a:lnTo>
                  <a:pt x="183771" y="24850"/>
                </a:lnTo>
                <a:lnTo>
                  <a:pt x="138916" y="2807"/>
                </a:lnTo>
                <a:lnTo>
                  <a:pt x="11355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2895669" y="3866031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2730" y="0"/>
                </a:moveTo>
                <a:lnTo>
                  <a:pt x="72940" y="7896"/>
                </a:lnTo>
                <a:lnTo>
                  <a:pt x="39242" y="28219"/>
                </a:lnTo>
                <a:lnTo>
                  <a:pt x="14788" y="57928"/>
                </a:lnTo>
                <a:lnTo>
                  <a:pt x="1576" y="94246"/>
                </a:lnTo>
                <a:lnTo>
                  <a:pt x="0" y="120759"/>
                </a:lnTo>
                <a:lnTo>
                  <a:pt x="2786" y="135580"/>
                </a:lnTo>
                <a:lnTo>
                  <a:pt x="18823" y="174413"/>
                </a:lnTo>
                <a:lnTo>
                  <a:pt x="44457" y="203756"/>
                </a:lnTo>
                <a:lnTo>
                  <a:pt x="89312" y="225799"/>
                </a:lnTo>
                <a:lnTo>
                  <a:pt x="114674" y="228606"/>
                </a:lnTo>
                <a:lnTo>
                  <a:pt x="127769" y="227782"/>
                </a:lnTo>
                <a:lnTo>
                  <a:pt x="168420" y="214915"/>
                </a:lnTo>
                <a:lnTo>
                  <a:pt x="198913" y="190953"/>
                </a:lnTo>
                <a:lnTo>
                  <a:pt x="219584" y="158419"/>
                </a:lnTo>
                <a:lnTo>
                  <a:pt x="228228" y="120759"/>
                </a:lnTo>
                <a:lnTo>
                  <a:pt x="228170" y="106627"/>
                </a:lnTo>
                <a:lnTo>
                  <a:pt x="215830" y="65363"/>
                </a:lnTo>
                <a:lnTo>
                  <a:pt x="192963" y="32981"/>
                </a:lnTo>
                <a:lnTo>
                  <a:pt x="150425" y="6093"/>
                </a:lnTo>
                <a:lnTo>
                  <a:pt x="11273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5381850" y="1423496"/>
            <a:ext cx="2829485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2118" b="1" spc="-13" dirty="0">
                <a:latin typeface="Arial Narrow"/>
                <a:cs typeface="Arial Narrow"/>
              </a:rPr>
              <a:t>Object-Oriented Design</a:t>
            </a:r>
            <a:endParaRPr sz="2118" dirty="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85109" y="1680882"/>
            <a:ext cx="1095935" cy="708212"/>
          </a:xfrm>
          <a:custGeom>
            <a:avLst/>
            <a:gdLst/>
            <a:ahLst/>
            <a:cxnLst/>
            <a:rect l="l" t="t" r="r" b="b"/>
            <a:pathLst>
              <a:path w="1242060" h="802639">
                <a:moveTo>
                  <a:pt x="1241848" y="802576"/>
                </a:moveTo>
                <a:lnTo>
                  <a:pt x="0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080237" y="2288354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8163" y="0"/>
                </a:moveTo>
                <a:lnTo>
                  <a:pt x="72230" y="8283"/>
                </a:lnTo>
                <a:lnTo>
                  <a:pt x="32049" y="35255"/>
                </a:lnTo>
                <a:lnTo>
                  <a:pt x="5840" y="77244"/>
                </a:lnTo>
                <a:lnTo>
                  <a:pt x="0" y="111633"/>
                </a:lnTo>
                <a:lnTo>
                  <a:pt x="491" y="123216"/>
                </a:lnTo>
                <a:lnTo>
                  <a:pt x="14399" y="167895"/>
                </a:lnTo>
                <a:lnTo>
                  <a:pt x="46953" y="205879"/>
                </a:lnTo>
                <a:lnTo>
                  <a:pt x="90712" y="225911"/>
                </a:lnTo>
                <a:lnTo>
                  <a:pt x="113499" y="228003"/>
                </a:lnTo>
                <a:lnTo>
                  <a:pt x="124939" y="227246"/>
                </a:lnTo>
                <a:lnTo>
                  <a:pt x="169203" y="212293"/>
                </a:lnTo>
                <a:lnTo>
                  <a:pt x="207338" y="178454"/>
                </a:lnTo>
                <a:lnTo>
                  <a:pt x="224330" y="144222"/>
                </a:lnTo>
                <a:lnTo>
                  <a:pt x="228216" y="108681"/>
                </a:lnTo>
                <a:lnTo>
                  <a:pt x="227035" y="96897"/>
                </a:lnTo>
                <a:lnTo>
                  <a:pt x="210493" y="52732"/>
                </a:lnTo>
                <a:lnTo>
                  <a:pt x="176077" y="18111"/>
                </a:lnTo>
                <a:lnTo>
                  <a:pt x="129866" y="956"/>
                </a:lnTo>
                <a:lnTo>
                  <a:pt x="11816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1984361" y="1580387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717" y="0"/>
                </a:moveTo>
                <a:lnTo>
                  <a:pt x="69698" y="10191"/>
                </a:lnTo>
                <a:lnTo>
                  <a:pt x="29565" y="39333"/>
                </a:lnTo>
                <a:lnTo>
                  <a:pt x="7730" y="72204"/>
                </a:lnTo>
                <a:lnTo>
                  <a:pt x="0" y="119322"/>
                </a:lnTo>
                <a:lnTo>
                  <a:pt x="1181" y="131106"/>
                </a:lnTo>
                <a:lnTo>
                  <a:pt x="17723" y="175270"/>
                </a:lnTo>
                <a:lnTo>
                  <a:pt x="52139" y="209892"/>
                </a:lnTo>
                <a:lnTo>
                  <a:pt x="98349" y="227047"/>
                </a:lnTo>
                <a:lnTo>
                  <a:pt x="110052" y="228003"/>
                </a:lnTo>
                <a:lnTo>
                  <a:pt x="121758" y="227735"/>
                </a:lnTo>
                <a:lnTo>
                  <a:pt x="166796" y="214693"/>
                </a:lnTo>
                <a:lnTo>
                  <a:pt x="204633" y="183192"/>
                </a:lnTo>
                <a:lnTo>
                  <a:pt x="225551" y="139440"/>
                </a:lnTo>
                <a:lnTo>
                  <a:pt x="228216" y="116370"/>
                </a:lnTo>
                <a:lnTo>
                  <a:pt x="227724" y="104787"/>
                </a:lnTo>
                <a:lnTo>
                  <a:pt x="213817" y="60108"/>
                </a:lnTo>
                <a:lnTo>
                  <a:pt x="181263" y="22124"/>
                </a:lnTo>
                <a:lnTo>
                  <a:pt x="137504" y="2092"/>
                </a:lnTo>
                <a:lnTo>
                  <a:pt x="114717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630557" y="1450470"/>
            <a:ext cx="1427629" cy="972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506"/>
              </a:lnSpc>
            </a:pPr>
            <a:r>
              <a:rPr sz="2118" b="1" dirty="0">
                <a:latin typeface="Arial Narrow"/>
                <a:cs typeface="Arial Narrow"/>
              </a:rPr>
              <a:t>Mobile</a:t>
            </a:r>
            <a:endParaRPr lang="en-US" sz="2118" b="1" dirty="0">
              <a:solidFill>
                <a:srgbClr val="C0504D"/>
              </a:solidFill>
              <a:latin typeface="Arial"/>
              <a:cs typeface="Arial"/>
            </a:endParaRPr>
          </a:p>
          <a:p>
            <a:pPr marL="11206">
              <a:spcBef>
                <a:spcPts val="18"/>
              </a:spcBef>
            </a:pPr>
            <a:r>
              <a:rPr lang="en-US" sz="2118" b="1" dirty="0">
                <a:solidFill>
                  <a:srgbClr val="C0504D"/>
                </a:solidFill>
                <a:latin typeface="Arial"/>
                <a:cs typeface="Arial"/>
              </a:rPr>
              <a:t>-energy efficiency</a:t>
            </a:r>
            <a:endParaRPr sz="2118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0557" y="4247379"/>
            <a:ext cx="2860263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506"/>
              </a:lnSpc>
            </a:pPr>
            <a:r>
              <a:rPr lang="en-US" sz="2118" b="1" spc="-9" dirty="0">
                <a:latin typeface="Arial Narrow"/>
                <a:cs typeface="Arial Narrow"/>
              </a:rPr>
              <a:t>Model Driven Engineering </a:t>
            </a:r>
            <a:endParaRPr sz="2118" dirty="0">
              <a:latin typeface="Arial Narrow"/>
              <a:cs typeface="Arial Narrow"/>
            </a:endParaRPr>
          </a:p>
          <a:p>
            <a:pPr marL="11206">
              <a:lnSpc>
                <a:spcPts val="2506"/>
              </a:lnSpc>
            </a:pPr>
            <a:r>
              <a:rPr sz="2118" b="1" spc="-9" dirty="0">
                <a:latin typeface="Arial Narrow"/>
                <a:cs typeface="Arial Narrow"/>
              </a:rPr>
              <a:t>- </a:t>
            </a:r>
            <a:r>
              <a:rPr lang="en-US" sz="2118" b="1" spc="-13" dirty="0">
                <a:solidFill>
                  <a:srgbClr val="C0504D"/>
                </a:solidFill>
                <a:latin typeface="Arial"/>
                <a:cs typeface="Arial"/>
              </a:rPr>
              <a:t>Automated migration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34464" y="355487"/>
            <a:ext cx="71344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2569" marR="4483" indent="-2771923" algn="ctr">
              <a:lnSpc>
                <a:spcPts val="2912"/>
              </a:lnSpc>
            </a:pP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1: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spc="-26" dirty="0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rk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spc="-13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spc="-18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ou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Stre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ng</a:t>
            </a:r>
            <a:r>
              <a:rPr sz="3200" b="1" spc="-13" dirty="0">
                <a:solidFill>
                  <a:schemeClr val="bg1"/>
                </a:solidFill>
                <a:latin typeface="Arial"/>
                <a:cs typeface="Arial"/>
              </a:rPr>
              <a:t>th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Zon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3200" b="1" spc="-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bu</a:t>
            </a:r>
            <a:r>
              <a:rPr lang="en-US" sz="3200" b="1" spc="-22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</a:p>
          <a:p>
            <a:pPr marL="2782569" marR="4483" indent="-2771923" algn="ctr">
              <a:lnSpc>
                <a:spcPts val="2912"/>
              </a:lnSpc>
            </a:pP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Re</a:t>
            </a:r>
            <a:r>
              <a:rPr sz="3200" b="1" spc="-9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ve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t </a:t>
            </a:r>
            <a:r>
              <a:rPr sz="3200" b="1" spc="-18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sz="3200" b="1" spc="-22" dirty="0">
                <a:solidFill>
                  <a:schemeClr val="bg1"/>
                </a:solidFill>
                <a:latin typeface="Arial"/>
                <a:cs typeface="Arial"/>
              </a:rPr>
              <a:t>ou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rse</a:t>
            </a:r>
            <a:r>
              <a:rPr sz="3200" b="1" spc="-9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3200" b="1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endParaRPr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54004" y="2086406"/>
            <a:ext cx="3489995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373" indent="-150167">
              <a:lnSpc>
                <a:spcPts val="2312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lang="en-US" sz="1941" b="1" dirty="0">
                <a:solidFill>
                  <a:srgbClr val="C0504D"/>
                </a:solidFill>
                <a:latin typeface="Arial"/>
                <a:cs typeface="Arial"/>
              </a:rPr>
              <a:t>improve quality</a:t>
            </a:r>
            <a:endParaRPr sz="1941" dirty="0">
              <a:latin typeface="Arial"/>
              <a:cs typeface="Arial"/>
            </a:endParaRPr>
          </a:p>
          <a:p>
            <a:pPr marL="161373" indent="-150167">
              <a:lnSpc>
                <a:spcPts val="2294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lang="en-US" sz="1941" b="1" spc="-9" dirty="0">
                <a:solidFill>
                  <a:srgbClr val="C0504D"/>
                </a:solidFill>
                <a:latin typeface="Arial"/>
                <a:cs typeface="Arial"/>
              </a:rPr>
              <a:t>Technical debt management</a:t>
            </a:r>
            <a:endParaRPr sz="1941" dirty="0">
              <a:latin typeface="Arial"/>
              <a:cs typeface="Arial"/>
            </a:endParaRPr>
          </a:p>
          <a:p>
            <a:pPr marL="161373" indent="-150167">
              <a:lnSpc>
                <a:spcPts val="2312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sz="1941" b="1" spc="-9" dirty="0">
                <a:solidFill>
                  <a:srgbClr val="C0504D"/>
                </a:solidFill>
                <a:latin typeface="Arial"/>
                <a:cs typeface="Arial"/>
              </a:rPr>
              <a:t>i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p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r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o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ve</a:t>
            </a:r>
            <a:r>
              <a:rPr sz="1941" b="1" spc="-4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sca</a:t>
            </a:r>
            <a:r>
              <a:rPr sz="1941" b="1" spc="-9" dirty="0">
                <a:solidFill>
                  <a:srgbClr val="C0504D"/>
                </a:solidFill>
                <a:latin typeface="Arial"/>
                <a:cs typeface="Arial"/>
              </a:rPr>
              <a:t>l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a</a:t>
            </a:r>
            <a:r>
              <a:rPr sz="1941" b="1" spc="-9" dirty="0">
                <a:solidFill>
                  <a:srgbClr val="C0504D"/>
                </a:solidFill>
                <a:latin typeface="Arial"/>
                <a:cs typeface="Arial"/>
              </a:rPr>
              <a:t>bili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ty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938" y="5687268"/>
            <a:ext cx="8136591" cy="65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Pr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inc</a:t>
            </a:r>
            <a:r>
              <a:rPr sz="2118" b="1" spc="-9" dirty="0">
                <a:solidFill>
                  <a:srgbClr val="7030A0"/>
                </a:solidFill>
                <a:latin typeface="Arial"/>
                <a:cs typeface="Arial"/>
              </a:rPr>
              <a:t>iples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fo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r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c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h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a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nging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b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e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tw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ee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n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di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ffere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n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t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p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r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og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ramm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ing</a:t>
            </a:r>
            <a:r>
              <a:rPr lang="en-US" sz="2118" b="1" spc="-13" dirty="0">
                <a:solidFill>
                  <a:srgbClr val="7030A0"/>
                </a:solidFill>
                <a:latin typeface="Arial"/>
                <a:cs typeface="Arial"/>
              </a:rPr>
              <a:t> domains and </a:t>
            </a:r>
            <a:r>
              <a:rPr sz="2118" b="1" spc="-4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m</a:t>
            </a:r>
            <a:r>
              <a:rPr sz="2118" b="1" spc="-13" dirty="0">
                <a:solidFill>
                  <a:srgbClr val="7030A0"/>
                </a:solidFill>
                <a:latin typeface="Arial"/>
                <a:cs typeface="Arial"/>
              </a:rPr>
              <a:t>od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e</a:t>
            </a:r>
            <a:r>
              <a:rPr sz="2118" b="1" spc="-9" dirty="0">
                <a:solidFill>
                  <a:srgbClr val="7030A0"/>
                </a:solidFill>
                <a:latin typeface="Arial"/>
                <a:cs typeface="Arial"/>
              </a:rPr>
              <a:t>l</a:t>
            </a:r>
            <a:r>
              <a:rPr sz="2118" b="1" dirty="0">
                <a:solidFill>
                  <a:srgbClr val="7030A0"/>
                </a:solidFill>
                <a:latin typeface="Arial"/>
                <a:cs typeface="Arial"/>
              </a:rPr>
              <a:t>s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67</a:t>
            </a:fld>
            <a:endParaRPr dirty="0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xmlns="" id="{33C95C4E-66B4-4D4C-B611-0AE4D4F2AA5D}"/>
              </a:ext>
            </a:extLst>
          </p:cNvPr>
          <p:cNvSpPr/>
          <p:nvPr/>
        </p:nvSpPr>
        <p:spPr>
          <a:xfrm>
            <a:off x="5336864" y="3912368"/>
            <a:ext cx="1416424" cy="201706"/>
          </a:xfrm>
          <a:custGeom>
            <a:avLst/>
            <a:gdLst/>
            <a:ahLst/>
            <a:cxnLst/>
            <a:rect l="l" t="t" r="r" b="b"/>
            <a:pathLst>
              <a:path w="1605280" h="228600">
                <a:moveTo>
                  <a:pt x="0" y="228599"/>
                </a:moveTo>
                <a:lnTo>
                  <a:pt x="1604962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xmlns="" id="{332BF713-BF9C-4E75-8CC6-D85B2DCA9A19}"/>
              </a:ext>
            </a:extLst>
          </p:cNvPr>
          <p:cNvSpPr/>
          <p:nvPr/>
        </p:nvSpPr>
        <p:spPr>
          <a:xfrm>
            <a:off x="5236183" y="4013215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554" y="0"/>
                </a:moveTo>
                <a:lnTo>
                  <a:pt x="71787" y="8101"/>
                </a:lnTo>
                <a:lnTo>
                  <a:pt x="38494" y="28572"/>
                </a:lnTo>
                <a:lnTo>
                  <a:pt x="14312" y="58565"/>
                </a:lnTo>
                <a:lnTo>
                  <a:pt x="1377" y="95232"/>
                </a:lnTo>
                <a:lnTo>
                  <a:pt x="0" y="107849"/>
                </a:lnTo>
                <a:lnTo>
                  <a:pt x="58" y="121978"/>
                </a:lnTo>
                <a:lnTo>
                  <a:pt x="12398" y="163242"/>
                </a:lnTo>
                <a:lnTo>
                  <a:pt x="35265" y="195624"/>
                </a:lnTo>
                <a:lnTo>
                  <a:pt x="77803" y="222512"/>
                </a:lnTo>
                <a:lnTo>
                  <a:pt x="115498" y="228606"/>
                </a:lnTo>
                <a:lnTo>
                  <a:pt x="128671" y="227674"/>
                </a:lnTo>
                <a:lnTo>
                  <a:pt x="167425" y="215149"/>
                </a:lnTo>
                <a:lnTo>
                  <a:pt x="198264" y="191390"/>
                </a:lnTo>
                <a:lnTo>
                  <a:pt x="219192" y="159170"/>
                </a:lnTo>
                <a:lnTo>
                  <a:pt x="228128" y="121978"/>
                </a:lnTo>
                <a:lnTo>
                  <a:pt x="228229" y="107849"/>
                </a:lnTo>
                <a:lnTo>
                  <a:pt x="225442" y="93027"/>
                </a:lnTo>
                <a:lnTo>
                  <a:pt x="209406" y="54194"/>
                </a:lnTo>
                <a:lnTo>
                  <a:pt x="183771" y="24850"/>
                </a:lnTo>
                <a:lnTo>
                  <a:pt x="138916" y="2807"/>
                </a:lnTo>
                <a:lnTo>
                  <a:pt x="11355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xmlns="" id="{F44B2F14-E0F7-4CAD-B30D-C5706916A896}"/>
              </a:ext>
            </a:extLst>
          </p:cNvPr>
          <p:cNvSpPr/>
          <p:nvPr/>
        </p:nvSpPr>
        <p:spPr>
          <a:xfrm>
            <a:off x="6652311" y="3811515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2730" y="0"/>
                </a:moveTo>
                <a:lnTo>
                  <a:pt x="72940" y="7896"/>
                </a:lnTo>
                <a:lnTo>
                  <a:pt x="39242" y="28219"/>
                </a:lnTo>
                <a:lnTo>
                  <a:pt x="14788" y="57928"/>
                </a:lnTo>
                <a:lnTo>
                  <a:pt x="1576" y="94246"/>
                </a:lnTo>
                <a:lnTo>
                  <a:pt x="0" y="120759"/>
                </a:lnTo>
                <a:lnTo>
                  <a:pt x="2786" y="135580"/>
                </a:lnTo>
                <a:lnTo>
                  <a:pt x="18823" y="174413"/>
                </a:lnTo>
                <a:lnTo>
                  <a:pt x="44457" y="203756"/>
                </a:lnTo>
                <a:lnTo>
                  <a:pt x="89312" y="225799"/>
                </a:lnTo>
                <a:lnTo>
                  <a:pt x="114674" y="228606"/>
                </a:lnTo>
                <a:lnTo>
                  <a:pt x="127769" y="227782"/>
                </a:lnTo>
                <a:lnTo>
                  <a:pt x="168420" y="214915"/>
                </a:lnTo>
                <a:lnTo>
                  <a:pt x="198913" y="190953"/>
                </a:lnTo>
                <a:lnTo>
                  <a:pt x="219584" y="158419"/>
                </a:lnTo>
                <a:lnTo>
                  <a:pt x="228228" y="120759"/>
                </a:lnTo>
                <a:lnTo>
                  <a:pt x="228170" y="106627"/>
                </a:lnTo>
                <a:lnTo>
                  <a:pt x="215830" y="65363"/>
                </a:lnTo>
                <a:lnTo>
                  <a:pt x="192963" y="32981"/>
                </a:lnTo>
                <a:lnTo>
                  <a:pt x="150425" y="6093"/>
                </a:lnTo>
                <a:lnTo>
                  <a:pt x="11273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xmlns="" id="{CCEC522B-4CA3-4B0B-99DA-8EDA61E1821E}"/>
              </a:ext>
            </a:extLst>
          </p:cNvPr>
          <p:cNvSpPr txBox="1"/>
          <p:nvPr/>
        </p:nvSpPr>
        <p:spPr>
          <a:xfrm>
            <a:off x="4295339" y="4786426"/>
            <a:ext cx="2812676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539"/>
            <a:r>
              <a:rPr sz="2118" b="1" spc="-13" dirty="0">
                <a:latin typeface="Arial Narrow"/>
                <a:cs typeface="Arial Narrow"/>
              </a:rPr>
              <a:t>progr</a:t>
            </a:r>
            <a:r>
              <a:rPr sz="2118" b="1" dirty="0">
                <a:latin typeface="Arial Narrow"/>
                <a:cs typeface="Arial Narrow"/>
              </a:rPr>
              <a:t>ams</a:t>
            </a:r>
            <a:endParaRPr sz="2118">
              <a:latin typeface="Arial Narrow"/>
              <a:cs typeface="Arial Narrow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B653D79C-8DCC-4BEA-9FA1-39EFBDBE09BC}"/>
              </a:ext>
            </a:extLst>
          </p:cNvPr>
          <p:cNvSpPr/>
          <p:nvPr/>
        </p:nvSpPr>
        <p:spPr>
          <a:xfrm>
            <a:off x="4295339" y="4786425"/>
            <a:ext cx="2812676" cy="380440"/>
          </a:xfrm>
          <a:custGeom>
            <a:avLst/>
            <a:gdLst/>
            <a:ahLst/>
            <a:cxnLst/>
            <a:rect l="l" t="t" r="r" b="b"/>
            <a:pathLst>
              <a:path w="3187700" h="431164">
                <a:moveTo>
                  <a:pt x="0" y="430854"/>
                </a:moveTo>
                <a:lnTo>
                  <a:pt x="3187700" y="430854"/>
                </a:lnTo>
                <a:lnTo>
                  <a:pt x="3187700" y="0"/>
                </a:lnTo>
                <a:lnTo>
                  <a:pt x="0" y="0"/>
                </a:lnTo>
                <a:lnTo>
                  <a:pt x="0" y="430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xmlns="" id="{0F04D734-C0A3-4F60-8BD2-FB7C5447DCEF}"/>
              </a:ext>
            </a:extLst>
          </p:cNvPr>
          <p:cNvSpPr txBox="1"/>
          <p:nvPr/>
        </p:nvSpPr>
        <p:spPr>
          <a:xfrm>
            <a:off x="5899251" y="3437352"/>
            <a:ext cx="3244750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2118" b="1" spc="-13" dirty="0">
                <a:latin typeface="Arial Narrow"/>
                <a:cs typeface="Arial Narrow"/>
              </a:rPr>
              <a:t>Service-Oriented Architectures</a:t>
            </a:r>
            <a:endParaRPr sz="2118" dirty="0">
              <a:latin typeface="Arial Narrow"/>
              <a:cs typeface="Arial Narrow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xmlns="" id="{A79C497E-A045-43FE-B9F0-EA73CB622C6B}"/>
              </a:ext>
            </a:extLst>
          </p:cNvPr>
          <p:cNvSpPr txBox="1"/>
          <p:nvPr/>
        </p:nvSpPr>
        <p:spPr>
          <a:xfrm>
            <a:off x="5664890" y="4154691"/>
            <a:ext cx="3489995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373" indent="-150167">
              <a:lnSpc>
                <a:spcPts val="2312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lang="en-US" sz="1941" b="1" dirty="0">
                <a:solidFill>
                  <a:srgbClr val="C0504D"/>
                </a:solidFill>
                <a:latin typeface="Arial"/>
                <a:cs typeface="Arial"/>
              </a:rPr>
              <a:t>improve design quality</a:t>
            </a:r>
            <a:endParaRPr sz="1941" dirty="0">
              <a:latin typeface="Arial"/>
              <a:cs typeface="Arial"/>
            </a:endParaRPr>
          </a:p>
          <a:p>
            <a:pPr marL="161373" indent="-150167">
              <a:lnSpc>
                <a:spcPts val="2294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lang="en-US" sz="1941" b="1" spc="-9" dirty="0">
                <a:solidFill>
                  <a:srgbClr val="C0504D"/>
                </a:solidFill>
                <a:latin typeface="Arial"/>
                <a:cs typeface="Arial"/>
              </a:rPr>
              <a:t>Technical debt management</a:t>
            </a:r>
            <a:endParaRPr sz="1941" dirty="0">
              <a:latin typeface="Arial"/>
              <a:cs typeface="Arial"/>
            </a:endParaRPr>
          </a:p>
          <a:p>
            <a:pPr marL="161373" indent="-150167">
              <a:lnSpc>
                <a:spcPts val="2312"/>
              </a:lnSpc>
              <a:buClr>
                <a:srgbClr val="C0504D"/>
              </a:buClr>
              <a:buFont typeface="Arial"/>
              <a:buChar char="-"/>
              <a:tabLst>
                <a:tab pos="161934" algn="l"/>
              </a:tabLst>
            </a:pPr>
            <a:r>
              <a:rPr sz="1941" b="1" spc="-9" dirty="0">
                <a:solidFill>
                  <a:srgbClr val="C0504D"/>
                </a:solidFill>
                <a:latin typeface="Arial"/>
                <a:cs typeface="Arial"/>
              </a:rPr>
              <a:t>i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p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r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o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ve</a:t>
            </a:r>
            <a:r>
              <a:rPr sz="1941" b="1" spc="-4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US" sz="1941" b="1" dirty="0">
                <a:solidFill>
                  <a:srgbClr val="C0504D"/>
                </a:solidFill>
                <a:latin typeface="Arial"/>
                <a:cs typeface="Arial"/>
              </a:rPr>
              <a:t>performance</a:t>
            </a:r>
            <a:endParaRPr sz="194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69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2792" y="2002389"/>
            <a:ext cx="3018252" cy="2666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465266" y="3102603"/>
            <a:ext cx="1558636" cy="462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2757463" y="2017065"/>
            <a:ext cx="2891118" cy="2540374"/>
          </a:xfrm>
          <a:custGeom>
            <a:avLst/>
            <a:gdLst/>
            <a:ahLst/>
            <a:cxnLst/>
            <a:rect l="l" t="t" r="r" b="b"/>
            <a:pathLst>
              <a:path w="3276600" h="2879090">
                <a:moveTo>
                  <a:pt x="1638298" y="0"/>
                </a:moveTo>
                <a:lnTo>
                  <a:pt x="1503932" y="4771"/>
                </a:lnTo>
                <a:lnTo>
                  <a:pt x="1372558" y="18838"/>
                </a:lnTo>
                <a:lnTo>
                  <a:pt x="1244596" y="41830"/>
                </a:lnTo>
                <a:lnTo>
                  <a:pt x="1120469" y="73377"/>
                </a:lnTo>
                <a:lnTo>
                  <a:pt x="1000598" y="113109"/>
                </a:lnTo>
                <a:lnTo>
                  <a:pt x="885406" y="160655"/>
                </a:lnTo>
                <a:lnTo>
                  <a:pt x="775312" y="215644"/>
                </a:lnTo>
                <a:lnTo>
                  <a:pt x="670740" y="277706"/>
                </a:lnTo>
                <a:lnTo>
                  <a:pt x="572111" y="346472"/>
                </a:lnTo>
                <a:lnTo>
                  <a:pt x="479846" y="421569"/>
                </a:lnTo>
                <a:lnTo>
                  <a:pt x="394367" y="502629"/>
                </a:lnTo>
                <a:lnTo>
                  <a:pt x="316096" y="589279"/>
                </a:lnTo>
                <a:lnTo>
                  <a:pt x="245454" y="681151"/>
                </a:lnTo>
                <a:lnTo>
                  <a:pt x="182863" y="777874"/>
                </a:lnTo>
                <a:lnTo>
                  <a:pt x="128745" y="879077"/>
                </a:lnTo>
                <a:lnTo>
                  <a:pt x="83521" y="984389"/>
                </a:lnTo>
                <a:lnTo>
                  <a:pt x="47613" y="1093441"/>
                </a:lnTo>
                <a:lnTo>
                  <a:pt x="21442" y="1205862"/>
                </a:lnTo>
                <a:lnTo>
                  <a:pt x="5430" y="1321281"/>
                </a:lnTo>
                <a:lnTo>
                  <a:pt x="0" y="1439329"/>
                </a:lnTo>
                <a:lnTo>
                  <a:pt x="5430" y="1557376"/>
                </a:lnTo>
                <a:lnTo>
                  <a:pt x="21442" y="1672796"/>
                </a:lnTo>
                <a:lnTo>
                  <a:pt x="47613" y="1785217"/>
                </a:lnTo>
                <a:lnTo>
                  <a:pt x="83521" y="1894269"/>
                </a:lnTo>
                <a:lnTo>
                  <a:pt x="128745" y="1999581"/>
                </a:lnTo>
                <a:lnTo>
                  <a:pt x="182863" y="2100784"/>
                </a:lnTo>
                <a:lnTo>
                  <a:pt x="245454" y="2197507"/>
                </a:lnTo>
                <a:lnTo>
                  <a:pt x="316096" y="2289379"/>
                </a:lnTo>
                <a:lnTo>
                  <a:pt x="394367" y="2376030"/>
                </a:lnTo>
                <a:lnTo>
                  <a:pt x="479846" y="2457089"/>
                </a:lnTo>
                <a:lnTo>
                  <a:pt x="572111" y="2532187"/>
                </a:lnTo>
                <a:lnTo>
                  <a:pt x="670740" y="2600952"/>
                </a:lnTo>
                <a:lnTo>
                  <a:pt x="775312" y="2663014"/>
                </a:lnTo>
                <a:lnTo>
                  <a:pt x="885406" y="2718004"/>
                </a:lnTo>
                <a:lnTo>
                  <a:pt x="1000598" y="2765549"/>
                </a:lnTo>
                <a:lnTo>
                  <a:pt x="1120469" y="2805281"/>
                </a:lnTo>
                <a:lnTo>
                  <a:pt x="1244596" y="2836828"/>
                </a:lnTo>
                <a:lnTo>
                  <a:pt x="1372558" y="2859821"/>
                </a:lnTo>
                <a:lnTo>
                  <a:pt x="1503932" y="2873888"/>
                </a:lnTo>
                <a:lnTo>
                  <a:pt x="1638298" y="2878659"/>
                </a:lnTo>
                <a:lnTo>
                  <a:pt x="1772664" y="2873888"/>
                </a:lnTo>
                <a:lnTo>
                  <a:pt x="1904039" y="2859821"/>
                </a:lnTo>
                <a:lnTo>
                  <a:pt x="2032001" y="2836828"/>
                </a:lnTo>
                <a:lnTo>
                  <a:pt x="2156128" y="2805281"/>
                </a:lnTo>
                <a:lnTo>
                  <a:pt x="2275999" y="2765549"/>
                </a:lnTo>
                <a:lnTo>
                  <a:pt x="2391192" y="2718004"/>
                </a:lnTo>
                <a:lnTo>
                  <a:pt x="2501285" y="2663014"/>
                </a:lnTo>
                <a:lnTo>
                  <a:pt x="2605857" y="2600952"/>
                </a:lnTo>
                <a:lnTo>
                  <a:pt x="2704487" y="2532187"/>
                </a:lnTo>
                <a:lnTo>
                  <a:pt x="2796752" y="2457089"/>
                </a:lnTo>
                <a:lnTo>
                  <a:pt x="2882230" y="2376030"/>
                </a:lnTo>
                <a:lnTo>
                  <a:pt x="2960502" y="2289379"/>
                </a:lnTo>
                <a:lnTo>
                  <a:pt x="3031143" y="2197507"/>
                </a:lnTo>
                <a:lnTo>
                  <a:pt x="3093734" y="2100784"/>
                </a:lnTo>
                <a:lnTo>
                  <a:pt x="3147853" y="1999581"/>
                </a:lnTo>
                <a:lnTo>
                  <a:pt x="3193077" y="1894269"/>
                </a:lnTo>
                <a:lnTo>
                  <a:pt x="3228985" y="1785217"/>
                </a:lnTo>
                <a:lnTo>
                  <a:pt x="3255156" y="1672796"/>
                </a:lnTo>
                <a:lnTo>
                  <a:pt x="3271167" y="1557376"/>
                </a:lnTo>
                <a:lnTo>
                  <a:pt x="3276598" y="1439329"/>
                </a:lnTo>
                <a:lnTo>
                  <a:pt x="3271167" y="1321281"/>
                </a:lnTo>
                <a:lnTo>
                  <a:pt x="3255156" y="1205862"/>
                </a:lnTo>
                <a:lnTo>
                  <a:pt x="3228985" y="1093441"/>
                </a:lnTo>
                <a:lnTo>
                  <a:pt x="3193077" y="984389"/>
                </a:lnTo>
                <a:lnTo>
                  <a:pt x="3147853" y="879077"/>
                </a:lnTo>
                <a:lnTo>
                  <a:pt x="3093734" y="777874"/>
                </a:lnTo>
                <a:lnTo>
                  <a:pt x="3031143" y="681151"/>
                </a:lnTo>
                <a:lnTo>
                  <a:pt x="2960502" y="589279"/>
                </a:lnTo>
                <a:lnTo>
                  <a:pt x="2882230" y="502629"/>
                </a:lnTo>
                <a:lnTo>
                  <a:pt x="2796752" y="421569"/>
                </a:lnTo>
                <a:lnTo>
                  <a:pt x="2704487" y="346472"/>
                </a:lnTo>
                <a:lnTo>
                  <a:pt x="2605857" y="277706"/>
                </a:lnTo>
                <a:lnTo>
                  <a:pt x="2501285" y="215644"/>
                </a:lnTo>
                <a:lnTo>
                  <a:pt x="2391192" y="160655"/>
                </a:lnTo>
                <a:lnTo>
                  <a:pt x="2275999" y="113109"/>
                </a:lnTo>
                <a:lnTo>
                  <a:pt x="2156128" y="73377"/>
                </a:lnTo>
                <a:lnTo>
                  <a:pt x="2032001" y="41830"/>
                </a:lnTo>
                <a:lnTo>
                  <a:pt x="1904039" y="18838"/>
                </a:lnTo>
                <a:lnTo>
                  <a:pt x="1772664" y="4771"/>
                </a:lnTo>
                <a:lnTo>
                  <a:pt x="1638298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757463" y="2017065"/>
            <a:ext cx="2891118" cy="2540374"/>
          </a:xfrm>
          <a:custGeom>
            <a:avLst/>
            <a:gdLst/>
            <a:ahLst/>
            <a:cxnLst/>
            <a:rect l="l" t="t" r="r" b="b"/>
            <a:pathLst>
              <a:path w="3276600" h="2879090">
                <a:moveTo>
                  <a:pt x="0" y="1439329"/>
                </a:moveTo>
                <a:lnTo>
                  <a:pt x="5430" y="1321282"/>
                </a:lnTo>
                <a:lnTo>
                  <a:pt x="21442" y="1205862"/>
                </a:lnTo>
                <a:lnTo>
                  <a:pt x="47613" y="1093442"/>
                </a:lnTo>
                <a:lnTo>
                  <a:pt x="83521" y="984390"/>
                </a:lnTo>
                <a:lnTo>
                  <a:pt x="128745" y="879077"/>
                </a:lnTo>
                <a:lnTo>
                  <a:pt x="182864" y="777874"/>
                </a:lnTo>
                <a:lnTo>
                  <a:pt x="245454" y="681152"/>
                </a:lnTo>
                <a:lnTo>
                  <a:pt x="316096" y="589280"/>
                </a:lnTo>
                <a:lnTo>
                  <a:pt x="394367" y="502629"/>
                </a:lnTo>
                <a:lnTo>
                  <a:pt x="479846" y="421569"/>
                </a:lnTo>
                <a:lnTo>
                  <a:pt x="572111" y="346472"/>
                </a:lnTo>
                <a:lnTo>
                  <a:pt x="670741" y="277707"/>
                </a:lnTo>
                <a:lnTo>
                  <a:pt x="775313" y="215644"/>
                </a:lnTo>
                <a:lnTo>
                  <a:pt x="885406" y="160655"/>
                </a:lnTo>
                <a:lnTo>
                  <a:pt x="1000599" y="113109"/>
                </a:lnTo>
                <a:lnTo>
                  <a:pt x="1120470" y="73377"/>
                </a:lnTo>
                <a:lnTo>
                  <a:pt x="1244597" y="41830"/>
                </a:lnTo>
                <a:lnTo>
                  <a:pt x="1372558" y="18838"/>
                </a:lnTo>
                <a:lnTo>
                  <a:pt x="1503933" y="4771"/>
                </a:lnTo>
                <a:lnTo>
                  <a:pt x="1638299" y="0"/>
                </a:lnTo>
                <a:lnTo>
                  <a:pt x="1772665" y="4771"/>
                </a:lnTo>
                <a:lnTo>
                  <a:pt x="1904040" y="18838"/>
                </a:lnTo>
                <a:lnTo>
                  <a:pt x="2032001" y="41830"/>
                </a:lnTo>
                <a:lnTo>
                  <a:pt x="2156128" y="73377"/>
                </a:lnTo>
                <a:lnTo>
                  <a:pt x="2275999" y="113109"/>
                </a:lnTo>
                <a:lnTo>
                  <a:pt x="2391192" y="160655"/>
                </a:lnTo>
                <a:lnTo>
                  <a:pt x="2501285" y="215644"/>
                </a:lnTo>
                <a:lnTo>
                  <a:pt x="2605857" y="277707"/>
                </a:lnTo>
                <a:lnTo>
                  <a:pt x="2704487" y="346472"/>
                </a:lnTo>
                <a:lnTo>
                  <a:pt x="2796752" y="421569"/>
                </a:lnTo>
                <a:lnTo>
                  <a:pt x="2882231" y="502629"/>
                </a:lnTo>
                <a:lnTo>
                  <a:pt x="2960502" y="589280"/>
                </a:lnTo>
                <a:lnTo>
                  <a:pt x="3031144" y="681152"/>
                </a:lnTo>
                <a:lnTo>
                  <a:pt x="3093735" y="777874"/>
                </a:lnTo>
                <a:lnTo>
                  <a:pt x="3147853" y="879077"/>
                </a:lnTo>
                <a:lnTo>
                  <a:pt x="3193077" y="984390"/>
                </a:lnTo>
                <a:lnTo>
                  <a:pt x="3228985" y="1093442"/>
                </a:lnTo>
                <a:lnTo>
                  <a:pt x="3255156" y="1205862"/>
                </a:lnTo>
                <a:lnTo>
                  <a:pt x="3271168" y="1321282"/>
                </a:lnTo>
                <a:lnTo>
                  <a:pt x="3276599" y="1439329"/>
                </a:lnTo>
                <a:lnTo>
                  <a:pt x="3271168" y="1557377"/>
                </a:lnTo>
                <a:lnTo>
                  <a:pt x="3255156" y="1672796"/>
                </a:lnTo>
                <a:lnTo>
                  <a:pt x="3228985" y="1785217"/>
                </a:lnTo>
                <a:lnTo>
                  <a:pt x="3193077" y="1894269"/>
                </a:lnTo>
                <a:lnTo>
                  <a:pt x="3147853" y="1999581"/>
                </a:lnTo>
                <a:lnTo>
                  <a:pt x="3093735" y="2100784"/>
                </a:lnTo>
                <a:lnTo>
                  <a:pt x="3031144" y="2197507"/>
                </a:lnTo>
                <a:lnTo>
                  <a:pt x="2960502" y="2289378"/>
                </a:lnTo>
                <a:lnTo>
                  <a:pt x="2882231" y="2376029"/>
                </a:lnTo>
                <a:lnTo>
                  <a:pt x="2796752" y="2457089"/>
                </a:lnTo>
                <a:lnTo>
                  <a:pt x="2704487" y="2532186"/>
                </a:lnTo>
                <a:lnTo>
                  <a:pt x="2605857" y="2600952"/>
                </a:lnTo>
                <a:lnTo>
                  <a:pt x="2501285" y="2663014"/>
                </a:lnTo>
                <a:lnTo>
                  <a:pt x="2391192" y="2718003"/>
                </a:lnTo>
                <a:lnTo>
                  <a:pt x="2275999" y="2765549"/>
                </a:lnTo>
                <a:lnTo>
                  <a:pt x="2156128" y="2805281"/>
                </a:lnTo>
                <a:lnTo>
                  <a:pt x="2032001" y="2836828"/>
                </a:lnTo>
                <a:lnTo>
                  <a:pt x="1904040" y="2859820"/>
                </a:lnTo>
                <a:lnTo>
                  <a:pt x="1772665" y="2873887"/>
                </a:lnTo>
                <a:lnTo>
                  <a:pt x="1638299" y="2878659"/>
                </a:lnTo>
                <a:lnTo>
                  <a:pt x="1503933" y="2873887"/>
                </a:lnTo>
                <a:lnTo>
                  <a:pt x="1372558" y="2859820"/>
                </a:lnTo>
                <a:lnTo>
                  <a:pt x="1244597" y="2836828"/>
                </a:lnTo>
                <a:lnTo>
                  <a:pt x="1120470" y="2805281"/>
                </a:lnTo>
                <a:lnTo>
                  <a:pt x="1000599" y="2765549"/>
                </a:lnTo>
                <a:lnTo>
                  <a:pt x="885406" y="2718003"/>
                </a:lnTo>
                <a:lnTo>
                  <a:pt x="775313" y="2663014"/>
                </a:lnTo>
                <a:lnTo>
                  <a:pt x="670741" y="2600952"/>
                </a:lnTo>
                <a:lnTo>
                  <a:pt x="572111" y="2532186"/>
                </a:lnTo>
                <a:lnTo>
                  <a:pt x="479846" y="2457089"/>
                </a:lnTo>
                <a:lnTo>
                  <a:pt x="394367" y="2376029"/>
                </a:lnTo>
                <a:lnTo>
                  <a:pt x="316096" y="2289378"/>
                </a:lnTo>
                <a:lnTo>
                  <a:pt x="245454" y="2197507"/>
                </a:lnTo>
                <a:lnTo>
                  <a:pt x="182864" y="2100784"/>
                </a:lnTo>
                <a:lnTo>
                  <a:pt x="128745" y="1999581"/>
                </a:lnTo>
                <a:lnTo>
                  <a:pt x="83521" y="1894269"/>
                </a:lnTo>
                <a:lnTo>
                  <a:pt x="47613" y="1785217"/>
                </a:lnTo>
                <a:lnTo>
                  <a:pt x="21442" y="1672796"/>
                </a:lnTo>
                <a:lnTo>
                  <a:pt x="5430" y="1557377"/>
                </a:lnTo>
                <a:lnTo>
                  <a:pt x="0" y="1439329"/>
                </a:lnTo>
                <a:close/>
              </a:path>
            </a:pathLst>
          </a:custGeom>
          <a:ln w="2857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3490820" y="3190586"/>
            <a:ext cx="1446679" cy="271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765" b="1" spc="-62" dirty="0">
                <a:latin typeface="Arial Black"/>
                <a:cs typeface="Arial Black"/>
              </a:rPr>
              <a:t>R</a:t>
            </a:r>
            <a:r>
              <a:rPr sz="1765" b="1" dirty="0">
                <a:latin typeface="Arial Black"/>
                <a:cs typeface="Arial Black"/>
              </a:rPr>
              <a:t>e</a:t>
            </a:r>
            <a:r>
              <a:rPr sz="1765" b="1" spc="-18" dirty="0">
                <a:latin typeface="Arial Black"/>
                <a:cs typeface="Arial Black"/>
              </a:rPr>
              <a:t>f</a:t>
            </a:r>
            <a:r>
              <a:rPr sz="1765" b="1" spc="-13" dirty="0">
                <a:latin typeface="Arial Black"/>
                <a:cs typeface="Arial Black"/>
              </a:rPr>
              <a:t>actoring</a:t>
            </a:r>
            <a:endParaRPr sz="1765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85403" y="1755879"/>
            <a:ext cx="667871" cy="601196"/>
          </a:xfrm>
          <a:custGeom>
            <a:avLst/>
            <a:gdLst/>
            <a:ahLst/>
            <a:cxnLst/>
            <a:rect l="l" t="t" r="r" b="b"/>
            <a:pathLst>
              <a:path w="756920" h="681355">
                <a:moveTo>
                  <a:pt x="0" y="681037"/>
                </a:moveTo>
                <a:lnTo>
                  <a:pt x="756443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084564" y="2256782"/>
            <a:ext cx="201706" cy="200584"/>
          </a:xfrm>
          <a:custGeom>
            <a:avLst/>
            <a:gdLst/>
            <a:ahLst/>
            <a:cxnLst/>
            <a:rect l="l" t="t" r="r" b="b"/>
            <a:pathLst>
              <a:path w="228600" h="227330">
                <a:moveTo>
                  <a:pt x="106923" y="0"/>
                </a:moveTo>
                <a:lnTo>
                  <a:pt x="62615" y="11417"/>
                </a:lnTo>
                <a:lnTo>
                  <a:pt x="28813" y="37444"/>
                </a:lnTo>
                <a:lnTo>
                  <a:pt x="4976" y="79877"/>
                </a:lnTo>
                <a:lnTo>
                  <a:pt x="0" y="115336"/>
                </a:lnTo>
                <a:lnTo>
                  <a:pt x="827" y="127287"/>
                </a:lnTo>
                <a:lnTo>
                  <a:pt x="16718" y="172931"/>
                </a:lnTo>
                <a:lnTo>
                  <a:pt x="43723" y="201704"/>
                </a:lnTo>
                <a:lnTo>
                  <a:pt x="88318" y="223477"/>
                </a:lnTo>
                <a:lnTo>
                  <a:pt x="111717" y="226920"/>
                </a:lnTo>
                <a:lnTo>
                  <a:pt x="123399" y="226802"/>
                </a:lnTo>
                <a:lnTo>
                  <a:pt x="168060" y="214206"/>
                </a:lnTo>
                <a:lnTo>
                  <a:pt x="205466" y="181428"/>
                </a:lnTo>
                <a:lnTo>
                  <a:pt x="225632" y="136990"/>
                </a:lnTo>
                <a:lnTo>
                  <a:pt x="228305" y="113368"/>
                </a:lnTo>
                <a:lnTo>
                  <a:pt x="227789" y="101539"/>
                </a:lnTo>
                <a:lnTo>
                  <a:pt x="213365" y="56331"/>
                </a:lnTo>
                <a:lnTo>
                  <a:pt x="186465" y="26964"/>
                </a:lnTo>
                <a:lnTo>
                  <a:pt x="153290" y="7932"/>
                </a:lnTo>
                <a:lnTo>
                  <a:pt x="10692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752246" y="1655668"/>
            <a:ext cx="201706" cy="200584"/>
          </a:xfrm>
          <a:custGeom>
            <a:avLst/>
            <a:gdLst/>
            <a:ahLst/>
            <a:cxnLst/>
            <a:rect l="l" t="t" r="r" b="b"/>
            <a:pathLst>
              <a:path w="228600" h="227330">
                <a:moveTo>
                  <a:pt x="116588" y="0"/>
                </a:moveTo>
                <a:lnTo>
                  <a:pt x="70933" y="7759"/>
                </a:lnTo>
                <a:lnTo>
                  <a:pt x="30966" y="35522"/>
                </a:lnTo>
                <a:lnTo>
                  <a:pt x="5862" y="78327"/>
                </a:lnTo>
                <a:lnTo>
                  <a:pt x="0" y="113553"/>
                </a:lnTo>
                <a:lnTo>
                  <a:pt x="516" y="125381"/>
                </a:lnTo>
                <a:lnTo>
                  <a:pt x="14940" y="170589"/>
                </a:lnTo>
                <a:lnTo>
                  <a:pt x="41840" y="199956"/>
                </a:lnTo>
                <a:lnTo>
                  <a:pt x="75014" y="218988"/>
                </a:lnTo>
                <a:lnTo>
                  <a:pt x="121382" y="226920"/>
                </a:lnTo>
                <a:lnTo>
                  <a:pt x="132844" y="225855"/>
                </a:lnTo>
                <a:lnTo>
                  <a:pt x="175869" y="209700"/>
                </a:lnTo>
                <a:lnTo>
                  <a:pt x="207278" y="179703"/>
                </a:lnTo>
                <a:lnTo>
                  <a:pt x="226225" y="135394"/>
                </a:lnTo>
                <a:lnTo>
                  <a:pt x="228305" y="111584"/>
                </a:lnTo>
                <a:lnTo>
                  <a:pt x="227478" y="99634"/>
                </a:lnTo>
                <a:lnTo>
                  <a:pt x="211587" y="53990"/>
                </a:lnTo>
                <a:lnTo>
                  <a:pt x="184582" y="25216"/>
                </a:lnTo>
                <a:lnTo>
                  <a:pt x="139987" y="3442"/>
                </a:lnTo>
                <a:lnTo>
                  <a:pt x="116588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2711801" y="1945151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846271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846271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2972337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2972337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7999011" y="1715435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0999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3224470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3224470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3350536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3350536" y="1953556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100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3504617" y="1967563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175">
            <a:solidFill>
              <a:srgbClr val="C6E6E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3504617" y="1967563"/>
            <a:ext cx="0" cy="336176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1" y="380999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2193433" y="1722183"/>
            <a:ext cx="987799" cy="667310"/>
          </a:xfrm>
          <a:custGeom>
            <a:avLst/>
            <a:gdLst/>
            <a:ahLst/>
            <a:cxnLst/>
            <a:rect l="l" t="t" r="r" b="b"/>
            <a:pathLst>
              <a:path w="1119504" h="756285">
                <a:moveTo>
                  <a:pt x="1119081" y="75577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3080302" y="2288449"/>
            <a:ext cx="201706" cy="201146"/>
          </a:xfrm>
          <a:custGeom>
            <a:avLst/>
            <a:gdLst/>
            <a:ahLst/>
            <a:cxnLst/>
            <a:rect l="l" t="t" r="r" b="b"/>
            <a:pathLst>
              <a:path w="228600" h="227964">
                <a:moveTo>
                  <a:pt x="120395" y="0"/>
                </a:moveTo>
                <a:lnTo>
                  <a:pt x="74303" y="7354"/>
                </a:lnTo>
                <a:lnTo>
                  <a:pt x="33583" y="33512"/>
                </a:lnTo>
                <a:lnTo>
                  <a:pt x="6531" y="74965"/>
                </a:lnTo>
                <a:lnTo>
                  <a:pt x="0" y="109227"/>
                </a:lnTo>
                <a:lnTo>
                  <a:pt x="258" y="120817"/>
                </a:lnTo>
                <a:lnTo>
                  <a:pt x="13261" y="165766"/>
                </a:lnTo>
                <a:lnTo>
                  <a:pt x="45040" y="204399"/>
                </a:lnTo>
                <a:lnTo>
                  <a:pt x="88385" y="225311"/>
                </a:lnTo>
                <a:lnTo>
                  <a:pt x="111124" y="227864"/>
                </a:lnTo>
                <a:lnTo>
                  <a:pt x="122576" y="227339"/>
                </a:lnTo>
                <a:lnTo>
                  <a:pt x="167129" y="213289"/>
                </a:lnTo>
                <a:lnTo>
                  <a:pt x="205933" y="180242"/>
                </a:lnTo>
                <a:lnTo>
                  <a:pt x="223618" y="146363"/>
                </a:lnTo>
                <a:lnTo>
                  <a:pt x="228230" y="110903"/>
                </a:lnTo>
                <a:lnTo>
                  <a:pt x="227288" y="99096"/>
                </a:lnTo>
                <a:lnTo>
                  <a:pt x="211646" y="54597"/>
                </a:lnTo>
                <a:lnTo>
                  <a:pt x="177933" y="19279"/>
                </a:lnTo>
                <a:lnTo>
                  <a:pt x="132076" y="1192"/>
                </a:lnTo>
                <a:lnTo>
                  <a:pt x="12039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2092608" y="1621715"/>
            <a:ext cx="201706" cy="201146"/>
          </a:xfrm>
          <a:custGeom>
            <a:avLst/>
            <a:gdLst/>
            <a:ahLst/>
            <a:cxnLst/>
            <a:rect l="l" t="t" r="r" b="b"/>
            <a:pathLst>
              <a:path w="228600" h="227964">
                <a:moveTo>
                  <a:pt x="117106" y="0"/>
                </a:moveTo>
                <a:lnTo>
                  <a:pt x="71895" y="9274"/>
                </a:lnTo>
                <a:lnTo>
                  <a:pt x="31187" y="37587"/>
                </a:lnTo>
                <a:lnTo>
                  <a:pt x="8693" y="70002"/>
                </a:lnTo>
                <a:lnTo>
                  <a:pt x="0" y="116960"/>
                </a:lnTo>
                <a:lnTo>
                  <a:pt x="941" y="128768"/>
                </a:lnTo>
                <a:lnTo>
                  <a:pt x="16583" y="173267"/>
                </a:lnTo>
                <a:lnTo>
                  <a:pt x="50295" y="208585"/>
                </a:lnTo>
                <a:lnTo>
                  <a:pt x="96152" y="226671"/>
                </a:lnTo>
                <a:lnTo>
                  <a:pt x="107833" y="227864"/>
                </a:lnTo>
                <a:lnTo>
                  <a:pt x="119542" y="227832"/>
                </a:lnTo>
                <a:lnTo>
                  <a:pt x="164835" y="215701"/>
                </a:lnTo>
                <a:lnTo>
                  <a:pt x="203305" y="184968"/>
                </a:lnTo>
                <a:lnTo>
                  <a:pt x="225100" y="141647"/>
                </a:lnTo>
                <a:lnTo>
                  <a:pt x="228229" y="118636"/>
                </a:lnTo>
                <a:lnTo>
                  <a:pt x="227971" y="107047"/>
                </a:lnTo>
                <a:lnTo>
                  <a:pt x="214969" y="62098"/>
                </a:lnTo>
                <a:lnTo>
                  <a:pt x="183189" y="23465"/>
                </a:lnTo>
                <a:lnTo>
                  <a:pt x="139845" y="2553"/>
                </a:lnTo>
                <a:lnTo>
                  <a:pt x="117106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5245168" y="4235824"/>
            <a:ext cx="537882" cy="67235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609599" y="76199"/>
                </a:moveTo>
                <a:lnTo>
                  <a:pt x="0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5682210" y="4202274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8665" y="0"/>
                </a:moveTo>
                <a:lnTo>
                  <a:pt x="79601" y="5347"/>
                </a:lnTo>
                <a:lnTo>
                  <a:pt x="45495" y="23300"/>
                </a:lnTo>
                <a:lnTo>
                  <a:pt x="19072" y="51932"/>
                </a:lnTo>
                <a:lnTo>
                  <a:pt x="3054" y="89316"/>
                </a:lnTo>
                <a:lnTo>
                  <a:pt x="0" y="116421"/>
                </a:lnTo>
                <a:lnTo>
                  <a:pt x="989" y="129179"/>
                </a:lnTo>
                <a:lnTo>
                  <a:pt x="18934" y="175687"/>
                </a:lnTo>
                <a:lnTo>
                  <a:pt x="45839" y="203334"/>
                </a:lnTo>
                <a:lnTo>
                  <a:pt x="82938" y="222112"/>
                </a:lnTo>
                <a:lnTo>
                  <a:pt x="112742" y="228519"/>
                </a:lnTo>
                <a:lnTo>
                  <a:pt x="125869" y="227939"/>
                </a:lnTo>
                <a:lnTo>
                  <a:pt x="162735" y="217454"/>
                </a:lnTo>
                <a:lnTo>
                  <a:pt x="193826" y="195099"/>
                </a:lnTo>
                <a:lnTo>
                  <a:pt x="216565" y="162479"/>
                </a:lnTo>
                <a:lnTo>
                  <a:pt x="228375" y="121198"/>
                </a:lnTo>
                <a:lnTo>
                  <a:pt x="228409" y="107543"/>
                </a:lnTo>
                <a:lnTo>
                  <a:pt x="226854" y="94231"/>
                </a:lnTo>
                <a:lnTo>
                  <a:pt x="213475" y="57413"/>
                </a:lnTo>
                <a:lnTo>
                  <a:pt x="188764" y="27504"/>
                </a:lnTo>
                <a:lnTo>
                  <a:pt x="154954" y="7374"/>
                </a:lnTo>
                <a:lnTo>
                  <a:pt x="118665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5144469" y="4134973"/>
            <a:ext cx="201706" cy="201706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5666" y="0"/>
                </a:moveTo>
                <a:lnTo>
                  <a:pt x="77447" y="6172"/>
                </a:lnTo>
                <a:lnTo>
                  <a:pt x="44145" y="24748"/>
                </a:lnTo>
                <a:lnTo>
                  <a:pt x="18337" y="54125"/>
                </a:lnTo>
                <a:lnTo>
                  <a:pt x="2597" y="92698"/>
                </a:lnTo>
                <a:lnTo>
                  <a:pt x="0" y="120977"/>
                </a:lnTo>
                <a:lnTo>
                  <a:pt x="1555" y="134289"/>
                </a:lnTo>
                <a:lnTo>
                  <a:pt x="14934" y="171107"/>
                </a:lnTo>
                <a:lnTo>
                  <a:pt x="39645" y="201016"/>
                </a:lnTo>
                <a:lnTo>
                  <a:pt x="73455" y="221145"/>
                </a:lnTo>
                <a:lnTo>
                  <a:pt x="109743" y="228519"/>
                </a:lnTo>
                <a:lnTo>
                  <a:pt x="123147" y="228256"/>
                </a:lnTo>
                <a:lnTo>
                  <a:pt x="160861" y="218493"/>
                </a:lnTo>
                <a:lnTo>
                  <a:pt x="192709" y="196767"/>
                </a:lnTo>
                <a:lnTo>
                  <a:pt x="215967" y="165003"/>
                </a:lnTo>
                <a:lnTo>
                  <a:pt x="227911" y="125129"/>
                </a:lnTo>
                <a:lnTo>
                  <a:pt x="228409" y="112098"/>
                </a:lnTo>
                <a:lnTo>
                  <a:pt x="227420" y="99340"/>
                </a:lnTo>
                <a:lnTo>
                  <a:pt x="209475" y="52832"/>
                </a:lnTo>
                <a:lnTo>
                  <a:pt x="182570" y="25185"/>
                </a:lnTo>
                <a:lnTo>
                  <a:pt x="145471" y="6407"/>
                </a:lnTo>
                <a:lnTo>
                  <a:pt x="115666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4235254" y="4519472"/>
            <a:ext cx="397249" cy="590550"/>
          </a:xfrm>
          <a:custGeom>
            <a:avLst/>
            <a:gdLst/>
            <a:ahLst/>
            <a:cxnLst/>
            <a:rect l="l" t="t" r="r" b="b"/>
            <a:pathLst>
              <a:path w="450214" h="669289">
                <a:moveTo>
                  <a:pt x="0" y="669131"/>
                </a:moveTo>
                <a:lnTo>
                  <a:pt x="450056" y="0"/>
                </a:lnTo>
              </a:path>
            </a:pathLst>
          </a:custGeom>
          <a:ln w="761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4134505" y="5009685"/>
            <a:ext cx="201146" cy="200025"/>
          </a:xfrm>
          <a:custGeom>
            <a:avLst/>
            <a:gdLst/>
            <a:ahLst/>
            <a:cxnLst/>
            <a:rect l="l" t="t" r="r" b="b"/>
            <a:pathLst>
              <a:path w="227964" h="226695">
                <a:moveTo>
                  <a:pt x="111830" y="0"/>
                </a:moveTo>
                <a:lnTo>
                  <a:pt x="66462" y="9890"/>
                </a:lnTo>
                <a:lnTo>
                  <a:pt x="28750" y="37609"/>
                </a:lnTo>
                <a:lnTo>
                  <a:pt x="7740" y="71843"/>
                </a:lnTo>
                <a:lnTo>
                  <a:pt x="0" y="118895"/>
                </a:lnTo>
                <a:lnTo>
                  <a:pt x="1171" y="130678"/>
                </a:lnTo>
                <a:lnTo>
                  <a:pt x="17693" y="174884"/>
                </a:lnTo>
                <a:lnTo>
                  <a:pt x="53731" y="209437"/>
                </a:lnTo>
                <a:lnTo>
                  <a:pt x="89813" y="223388"/>
                </a:lnTo>
                <a:lnTo>
                  <a:pt x="113799" y="226394"/>
                </a:lnTo>
                <a:lnTo>
                  <a:pt x="125555" y="226088"/>
                </a:lnTo>
                <a:lnTo>
                  <a:pt x="169325" y="213418"/>
                </a:lnTo>
                <a:lnTo>
                  <a:pt x="204430" y="183704"/>
                </a:lnTo>
                <a:lnTo>
                  <a:pt x="221667" y="148442"/>
                </a:lnTo>
                <a:lnTo>
                  <a:pt x="227414" y="112513"/>
                </a:lnTo>
                <a:lnTo>
                  <a:pt x="226892" y="100753"/>
                </a:lnTo>
                <a:lnTo>
                  <a:pt x="213277" y="56888"/>
                </a:lnTo>
                <a:lnTo>
                  <a:pt x="182414" y="21856"/>
                </a:lnTo>
                <a:lnTo>
                  <a:pt x="147629" y="5179"/>
                </a:lnTo>
                <a:lnTo>
                  <a:pt x="11183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 txBox="1"/>
          <p:nvPr/>
        </p:nvSpPr>
        <p:spPr>
          <a:xfrm>
            <a:off x="5919732" y="4247378"/>
            <a:ext cx="2318497" cy="1140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b="1" spc="-13" dirty="0">
                <a:latin typeface="Arial Narrow"/>
                <a:cs typeface="Arial Narrow"/>
              </a:rPr>
              <a:t>Under</a:t>
            </a:r>
            <a:r>
              <a:rPr sz="2118" b="1" dirty="0">
                <a:latin typeface="Arial Narrow"/>
                <a:cs typeface="Arial Narrow"/>
              </a:rPr>
              <a:t>s</a:t>
            </a:r>
            <a:r>
              <a:rPr sz="2118" b="1" spc="-13" dirty="0">
                <a:latin typeface="Arial Narrow"/>
                <a:cs typeface="Arial Narrow"/>
              </a:rPr>
              <a:t>t</a:t>
            </a:r>
            <a:r>
              <a:rPr sz="2118" b="1" dirty="0">
                <a:latin typeface="Arial Narrow"/>
                <a:cs typeface="Arial Narrow"/>
              </a:rPr>
              <a:t>a</a:t>
            </a:r>
            <a:r>
              <a:rPr sz="2118" b="1" spc="-13" dirty="0">
                <a:latin typeface="Arial Narrow"/>
                <a:cs typeface="Arial Narrow"/>
              </a:rPr>
              <a:t>nding</a:t>
            </a:r>
            <a:endParaRPr sz="2118" dirty="0">
              <a:latin typeface="Arial Narrow"/>
              <a:cs typeface="Arial Narrow"/>
            </a:endParaRPr>
          </a:p>
          <a:p>
            <a:pPr marL="11206" marR="4483">
              <a:spcBef>
                <a:spcPts val="44"/>
              </a:spcBef>
            </a:pP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1765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765" b="1" spc="-13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765" b="1" spc="-13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1765" b="1" spc="-13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765" b="1" spc="-66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PI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765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1765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Java a</a:t>
            </a:r>
            <a:r>
              <a:rPr sz="1765" b="1" spc="-13" dirty="0">
                <a:solidFill>
                  <a:srgbClr val="333399"/>
                </a:solidFill>
                <a:latin typeface="Arial"/>
                <a:cs typeface="Arial"/>
              </a:rPr>
              <a:t>nd</a:t>
            </a:r>
            <a:r>
              <a:rPr sz="1765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lang="en-US" sz="1765" b="1" spc="-4" dirty="0">
                <a:solidFill>
                  <a:srgbClr val="333399"/>
                </a:solidFill>
                <a:latin typeface="Arial"/>
                <a:cs typeface="Arial"/>
              </a:rPr>
              <a:t>included 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.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765" b="1" spc="-13" dirty="0">
                <a:solidFill>
                  <a:srgbClr val="333399"/>
                </a:solidFill>
                <a:latin typeface="Arial"/>
                <a:cs typeface="Arial"/>
              </a:rPr>
              <a:t>ET</a:t>
            </a:r>
            <a:r>
              <a:rPr sz="1765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offi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765" b="1" spc="-9" dirty="0">
                <a:solidFill>
                  <a:srgbClr val="333399"/>
                </a:solidFill>
                <a:latin typeface="Arial"/>
                <a:cs typeface="Arial"/>
              </a:rPr>
              <a:t>l </a:t>
            </a:r>
            <a:r>
              <a:rPr sz="1765" b="1" dirty="0">
                <a:solidFill>
                  <a:srgbClr val="333399"/>
                </a:solidFill>
                <a:latin typeface="Arial"/>
                <a:cs typeface="Arial"/>
              </a:rPr>
              <a:t>libraries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1850" y="1260534"/>
            <a:ext cx="3507023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2118" b="1" spc="-9" dirty="0">
                <a:latin typeface="Arial Narrow"/>
                <a:cs typeface="Arial Narrow"/>
              </a:rPr>
              <a:t>Detection of antipatterns</a:t>
            </a:r>
            <a:endParaRPr sz="2118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35445" y="5188671"/>
            <a:ext cx="790575" cy="325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2118" b="1" spc="-141" dirty="0">
                <a:latin typeface="Arial Narrow"/>
                <a:cs typeface="Arial Narrow"/>
              </a:rPr>
              <a:t>T</a:t>
            </a:r>
            <a:r>
              <a:rPr sz="2118" b="1" dirty="0">
                <a:latin typeface="Arial Narrow"/>
                <a:cs typeface="Arial Narrow"/>
              </a:rPr>
              <a:t>es</a:t>
            </a:r>
            <a:r>
              <a:rPr sz="2118" b="1" spc="-13" dirty="0">
                <a:latin typeface="Arial Narrow"/>
                <a:cs typeface="Arial Narrow"/>
              </a:rPr>
              <a:t>ting</a:t>
            </a:r>
            <a:endParaRPr sz="2118">
              <a:latin typeface="Arial Narrow"/>
              <a:cs typeface="Arial Narro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32452" y="4419912"/>
            <a:ext cx="201146" cy="200025"/>
          </a:xfrm>
          <a:custGeom>
            <a:avLst/>
            <a:gdLst/>
            <a:ahLst/>
            <a:cxnLst/>
            <a:rect l="l" t="t" r="r" b="b"/>
            <a:pathLst>
              <a:path w="227964" h="226695">
                <a:moveTo>
                  <a:pt x="113613" y="0"/>
                </a:moveTo>
                <a:lnTo>
                  <a:pt x="68397" y="8145"/>
                </a:lnTo>
                <a:lnTo>
                  <a:pt x="30694" y="33756"/>
                </a:lnTo>
                <a:lnTo>
                  <a:pt x="10181" y="66019"/>
                </a:lnTo>
                <a:lnTo>
                  <a:pt x="0" y="113881"/>
                </a:lnTo>
                <a:lnTo>
                  <a:pt x="522" y="125640"/>
                </a:lnTo>
                <a:lnTo>
                  <a:pt x="14136" y="169506"/>
                </a:lnTo>
                <a:lnTo>
                  <a:pt x="45000" y="204539"/>
                </a:lnTo>
                <a:lnTo>
                  <a:pt x="79784" y="221215"/>
                </a:lnTo>
                <a:lnTo>
                  <a:pt x="115583" y="226394"/>
                </a:lnTo>
                <a:lnTo>
                  <a:pt x="127347" y="225675"/>
                </a:lnTo>
                <a:lnTo>
                  <a:pt x="171308" y="211187"/>
                </a:lnTo>
                <a:lnTo>
                  <a:pt x="206262" y="179243"/>
                </a:lnTo>
                <a:lnTo>
                  <a:pt x="223512" y="142998"/>
                </a:lnTo>
                <a:lnTo>
                  <a:pt x="227414" y="107497"/>
                </a:lnTo>
                <a:lnTo>
                  <a:pt x="226243" y="95714"/>
                </a:lnTo>
                <a:lnTo>
                  <a:pt x="209720" y="51509"/>
                </a:lnTo>
                <a:lnTo>
                  <a:pt x="173681" y="16957"/>
                </a:lnTo>
                <a:lnTo>
                  <a:pt x="137599" y="3005"/>
                </a:lnTo>
                <a:lnTo>
                  <a:pt x="11361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557108" y="1393621"/>
            <a:ext cx="2036109" cy="104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80"/>
            <a:r>
              <a:rPr sz="2118" b="1" spc="-13" dirty="0">
                <a:latin typeface="Arial Narrow"/>
                <a:cs typeface="Arial Narrow"/>
              </a:rPr>
              <a:t>Aut</a:t>
            </a:r>
            <a:r>
              <a:rPr sz="2118" b="1" dirty="0">
                <a:latin typeface="Arial Narrow"/>
                <a:cs typeface="Arial Narrow"/>
              </a:rPr>
              <a:t>oma</a:t>
            </a:r>
            <a:r>
              <a:rPr sz="2118" b="1" spc="-13" dirty="0">
                <a:latin typeface="Arial Narrow"/>
                <a:cs typeface="Arial Narrow"/>
              </a:rPr>
              <a:t>ting</a:t>
            </a:r>
            <a:r>
              <a:rPr lang="en-US" sz="2118" b="1" spc="-13" dirty="0">
                <a:latin typeface="Arial Narrow"/>
                <a:cs typeface="Arial Narrow"/>
              </a:rPr>
              <a:t> Refactoring</a:t>
            </a:r>
            <a:endParaRPr sz="2118" dirty="0">
              <a:latin typeface="Arial Narrow"/>
              <a:cs typeface="Arial Narrow"/>
            </a:endParaRPr>
          </a:p>
          <a:p>
            <a:pPr marL="11206">
              <a:spcBef>
                <a:spcPts val="693"/>
              </a:spcBef>
            </a:pP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-s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hip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with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9" dirty="0">
                <a:solidFill>
                  <a:srgbClr val="333399"/>
                </a:solidFill>
                <a:latin typeface="Arial"/>
                <a:cs typeface="Arial"/>
              </a:rPr>
              <a:t>offi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1941" b="1" spc="-9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941" b="1" spc="-9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883230" y="-85318"/>
            <a:ext cx="7260770" cy="780334"/>
          </a:xfrm>
          <a:prstGeom prst="rect">
            <a:avLst/>
          </a:prstGeom>
        </p:spPr>
        <p:txBody>
          <a:bodyPr vert="horz" wrap="square" lIns="0" tIns="285107" rIns="0" bIns="0" rtlCol="0">
            <a:spAutoFit/>
          </a:bodyPr>
          <a:lstStyle/>
          <a:p>
            <a:pPr marL="202277"/>
            <a:r>
              <a:rPr sz="3200" spc="-22" dirty="0"/>
              <a:t>L</a:t>
            </a:r>
            <a:r>
              <a:rPr sz="3200" dirty="0"/>
              <a:t>2:</a:t>
            </a:r>
            <a:r>
              <a:rPr sz="3200" spc="-4" dirty="0"/>
              <a:t> </a:t>
            </a:r>
            <a:r>
              <a:rPr sz="3200" spc="-22" dirty="0"/>
              <a:t>F</a:t>
            </a:r>
            <a:r>
              <a:rPr sz="3200" spc="-9" dirty="0"/>
              <a:t>i</a:t>
            </a:r>
            <a:r>
              <a:rPr sz="3200" spc="-22" dirty="0"/>
              <a:t>n</a:t>
            </a:r>
            <a:r>
              <a:rPr sz="3200" spc="-18" dirty="0"/>
              <a:t>d</a:t>
            </a:r>
            <a:r>
              <a:rPr sz="3200" spc="-4" dirty="0"/>
              <a:t> </a:t>
            </a:r>
            <a:r>
              <a:rPr sz="3200" spc="-18" dirty="0"/>
              <a:t>Y</a:t>
            </a:r>
            <a:r>
              <a:rPr sz="3200" spc="-22" dirty="0"/>
              <a:t>ou</a:t>
            </a:r>
            <a:r>
              <a:rPr sz="3200" dirty="0"/>
              <a:t>r</a:t>
            </a:r>
            <a:r>
              <a:rPr sz="3200" spc="-4" dirty="0"/>
              <a:t> </a:t>
            </a:r>
            <a:r>
              <a:rPr sz="3200" dirty="0"/>
              <a:t>Dream</a:t>
            </a:r>
            <a:r>
              <a:rPr sz="3200" spc="-4" dirty="0"/>
              <a:t> </a:t>
            </a:r>
            <a:r>
              <a:rPr sz="3200" dirty="0"/>
              <a:t>a</a:t>
            </a:r>
            <a:r>
              <a:rPr sz="3200" spc="-22" dirty="0"/>
              <a:t>n</a:t>
            </a:r>
            <a:r>
              <a:rPr sz="3200" spc="-18" dirty="0"/>
              <a:t>d</a:t>
            </a:r>
            <a:r>
              <a:rPr sz="3200" spc="-4" dirty="0"/>
              <a:t> </a:t>
            </a:r>
            <a:r>
              <a:rPr sz="3200" spc="-9" dirty="0"/>
              <a:t>t</a:t>
            </a:r>
            <a:r>
              <a:rPr sz="3200" spc="-22" dirty="0"/>
              <a:t>h</a:t>
            </a:r>
            <a:r>
              <a:rPr sz="3200" dirty="0"/>
              <a:t>e</a:t>
            </a:r>
            <a:r>
              <a:rPr sz="3200" spc="-18" dirty="0"/>
              <a:t>n</a:t>
            </a:r>
            <a:r>
              <a:rPr sz="3200" spc="-4" dirty="0"/>
              <a:t> </a:t>
            </a:r>
            <a:r>
              <a:rPr sz="3200" spc="-22" dirty="0"/>
              <a:t>L</a:t>
            </a:r>
            <a:r>
              <a:rPr sz="3200" spc="-9" dirty="0"/>
              <a:t>i</a:t>
            </a:r>
            <a:r>
              <a:rPr sz="3200" dirty="0"/>
              <a:t>ve</a:t>
            </a:r>
            <a:r>
              <a:rPr sz="3200" spc="-4" dirty="0"/>
              <a:t> </a:t>
            </a:r>
            <a:r>
              <a:rPr sz="3200" spc="-9" dirty="0"/>
              <a:t>I</a:t>
            </a:r>
            <a:r>
              <a:rPr sz="3200" dirty="0"/>
              <a:t>t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68</a:t>
            </a:fld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6323144" y="2190067"/>
            <a:ext cx="1447240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do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ze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n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9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b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endParaRPr sz="1941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8765" y="3965326"/>
            <a:ext cx="2186828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9" dirty="0">
                <a:solidFill>
                  <a:srgbClr val="333399"/>
                </a:solidFill>
                <a:latin typeface="Arial"/>
                <a:cs typeface="Arial"/>
              </a:rPr>
              <a:t>fi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rst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lang="en-US" sz="1941" b="1" spc="-13" dirty="0">
                <a:solidFill>
                  <a:srgbClr val="333399"/>
                </a:solidFill>
                <a:latin typeface="Arial"/>
                <a:cs typeface="Arial"/>
              </a:rPr>
              <a:t>interactive 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refac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r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ing</a:t>
            </a:r>
            <a:r>
              <a:rPr lang="en-US" sz="1941" b="1" spc="-13" dirty="0">
                <a:solidFill>
                  <a:srgbClr val="333399"/>
                </a:solidFill>
                <a:latin typeface="Arial"/>
                <a:cs typeface="Arial"/>
              </a:rPr>
              <a:t> framework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56177" y="3034237"/>
            <a:ext cx="2610971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founded</a:t>
            </a:r>
            <a:r>
              <a:rPr sz="1941" b="1" spc="-4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41" b="1" spc="-57" dirty="0">
                <a:solidFill>
                  <a:srgbClr val="C0504D"/>
                </a:solidFill>
                <a:latin typeface="Arial"/>
                <a:cs typeface="Arial"/>
              </a:rPr>
              <a:t>W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o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rks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hop on</a:t>
            </a:r>
            <a:r>
              <a:rPr sz="1941" b="1" spc="-4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Refac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to</a:t>
            </a:r>
            <a:r>
              <a:rPr sz="1941" b="1" dirty="0">
                <a:solidFill>
                  <a:srgbClr val="C0504D"/>
                </a:solidFill>
                <a:latin typeface="Arial"/>
                <a:cs typeface="Arial"/>
              </a:rPr>
              <a:t>r</a:t>
            </a:r>
            <a:r>
              <a:rPr sz="1941" b="1" spc="-13" dirty="0">
                <a:solidFill>
                  <a:srgbClr val="C0504D"/>
                </a:solidFill>
                <a:latin typeface="Arial"/>
                <a:cs typeface="Arial"/>
              </a:rPr>
              <a:t>ing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690226" y="1411942"/>
            <a:ext cx="1243853" cy="63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 txBox="1"/>
          <p:nvPr/>
        </p:nvSpPr>
        <p:spPr>
          <a:xfrm>
            <a:off x="492526" y="2567333"/>
            <a:ext cx="2091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-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hund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re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s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o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f acce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te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1941" b="1" spc="-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atc</a:t>
            </a:r>
            <a:r>
              <a:rPr sz="1941" b="1" spc="-13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1941" b="1" dirty="0">
                <a:solidFill>
                  <a:srgbClr val="333399"/>
                </a:solidFill>
                <a:latin typeface="Arial"/>
                <a:cs typeface="Arial"/>
              </a:rPr>
              <a:t>es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09344" y="3485030"/>
            <a:ext cx="1379794" cy="4146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BA5C3E8-B2F4-4836-AC76-F1186124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442" y="5461007"/>
            <a:ext cx="2044510" cy="10350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D288ACD3-BFA4-40FD-A4C6-A15ADE543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575" y="5612613"/>
            <a:ext cx="1490635" cy="656765"/>
          </a:xfrm>
          <a:prstGeom prst="rect">
            <a:avLst/>
          </a:prstGeom>
        </p:spPr>
      </p:pic>
      <p:pic>
        <p:nvPicPr>
          <p:cNvPr id="46" name="Picture 10" descr="http://blogs-images.forbes.com/stevenrosenbaum/files/2012/04/IBM.jpg">
            <a:extLst>
              <a:ext uri="{FF2B5EF4-FFF2-40B4-BE49-F238E27FC236}">
                <a16:creationId xmlns:a16="http://schemas.microsoft.com/office/drawing/2014/main" xmlns="" id="{A009526D-098F-40AB-AAEB-CC51C3AD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24" y="1602637"/>
            <a:ext cx="714933" cy="5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147629C2-5DF0-43BB-8765-942A8C2C3C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531" y="1624268"/>
            <a:ext cx="508362" cy="5083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630F093B-801D-45B6-B511-5343B9618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1441" y="1648841"/>
            <a:ext cx="1099407" cy="4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0373" y="280479"/>
            <a:ext cx="8022724" cy="815659"/>
          </a:xfrm>
          <a:prstGeom prst="rect">
            <a:avLst/>
          </a:prstGeom>
        </p:spPr>
        <p:txBody>
          <a:bodyPr vert="horz" wrap="square" lIns="0" tIns="71171" rIns="0" bIns="0" rtlCol="0">
            <a:spAutoFit/>
          </a:bodyPr>
          <a:lstStyle/>
          <a:p>
            <a:pPr marL="2025011" marR="4483" indent="-1787434" algn="l">
              <a:lnSpc>
                <a:spcPts val="2912"/>
              </a:lnSpc>
            </a:pPr>
            <a:r>
              <a:rPr sz="3200" spc="-22" dirty="0"/>
              <a:t>L</a:t>
            </a:r>
            <a:r>
              <a:rPr sz="3200" dirty="0"/>
              <a:t>3:</a:t>
            </a:r>
            <a:r>
              <a:rPr sz="3200" spc="-4" dirty="0"/>
              <a:t> </a:t>
            </a:r>
            <a:r>
              <a:rPr sz="3200" dirty="0"/>
              <a:t>Pr</a:t>
            </a:r>
            <a:r>
              <a:rPr sz="3200" spc="-22" dirty="0"/>
              <a:t>o</a:t>
            </a:r>
            <a:r>
              <a:rPr sz="3200" dirty="0"/>
              <a:t>ac</a:t>
            </a:r>
            <a:r>
              <a:rPr sz="3200" spc="-9" dirty="0"/>
              <a:t>ti</a:t>
            </a:r>
            <a:r>
              <a:rPr sz="3200" dirty="0"/>
              <a:t>ve</a:t>
            </a:r>
            <a:r>
              <a:rPr sz="3200" spc="-9" dirty="0"/>
              <a:t>l</a:t>
            </a:r>
            <a:r>
              <a:rPr sz="3200" dirty="0"/>
              <a:t>y</a:t>
            </a:r>
            <a:r>
              <a:rPr sz="3200" spc="-4" dirty="0"/>
              <a:t> </a:t>
            </a:r>
            <a:r>
              <a:rPr sz="3200" spc="-22" dirty="0"/>
              <a:t>Loo</a:t>
            </a:r>
            <a:r>
              <a:rPr sz="3200" dirty="0"/>
              <a:t>k</a:t>
            </a:r>
            <a:r>
              <a:rPr sz="3200" spc="-4" dirty="0"/>
              <a:t> </a:t>
            </a:r>
            <a:r>
              <a:rPr sz="3200" spc="-9" dirty="0"/>
              <a:t>f</a:t>
            </a:r>
            <a:r>
              <a:rPr sz="3200" spc="-22" dirty="0"/>
              <a:t>o</a:t>
            </a:r>
            <a:r>
              <a:rPr sz="3200" dirty="0"/>
              <a:t>r</a:t>
            </a:r>
            <a:r>
              <a:rPr sz="3200" spc="-4" dirty="0"/>
              <a:t> </a:t>
            </a:r>
            <a:r>
              <a:rPr sz="3200" spc="-22" dirty="0"/>
              <a:t>Oppo</a:t>
            </a:r>
            <a:r>
              <a:rPr sz="3200" dirty="0"/>
              <a:t>r</a:t>
            </a:r>
            <a:r>
              <a:rPr sz="3200" spc="-9" dirty="0"/>
              <a:t>t</a:t>
            </a:r>
            <a:r>
              <a:rPr sz="3200" spc="-22" dirty="0"/>
              <a:t>un</a:t>
            </a:r>
            <a:r>
              <a:rPr sz="3200" spc="-9" dirty="0"/>
              <a:t>iti</a:t>
            </a:r>
            <a:r>
              <a:rPr sz="3200" dirty="0"/>
              <a:t>es</a:t>
            </a:r>
            <a:r>
              <a:rPr sz="3200" spc="-9" dirty="0"/>
              <a:t>,</a:t>
            </a:r>
            <a:r>
              <a:rPr lang="en-US" sz="3200" spc="-9" dirty="0"/>
              <a:t> b</a:t>
            </a:r>
            <a:r>
              <a:rPr sz="3200" spc="-22" dirty="0"/>
              <a:t>u</a:t>
            </a:r>
            <a:r>
              <a:rPr sz="3200" dirty="0"/>
              <a:t>t</a:t>
            </a:r>
            <a:r>
              <a:rPr sz="3200" spc="-4" dirty="0"/>
              <a:t> </a:t>
            </a:r>
            <a:r>
              <a:rPr sz="3200" dirty="0"/>
              <a:t>Be</a:t>
            </a:r>
            <a:r>
              <a:rPr sz="3200" spc="-4" dirty="0"/>
              <a:t> </a:t>
            </a:r>
            <a:r>
              <a:rPr sz="3200" spc="-22" dirty="0"/>
              <a:t>F</a:t>
            </a:r>
            <a:r>
              <a:rPr sz="3200" spc="-9" dirty="0"/>
              <a:t>l</a:t>
            </a:r>
            <a:r>
              <a:rPr sz="3200" dirty="0"/>
              <a:t>ex</a:t>
            </a:r>
            <a:r>
              <a:rPr sz="3200" spc="-9" dirty="0"/>
              <a:t>i</a:t>
            </a:r>
            <a:r>
              <a:rPr sz="3200" spc="-22" dirty="0"/>
              <a:t>b</a:t>
            </a:r>
            <a:r>
              <a:rPr sz="3200" spc="-9" dirty="0"/>
              <a:t>l</a:t>
            </a:r>
            <a:r>
              <a:rPr sz="3200" dirty="0"/>
              <a:t>e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69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07638" y="2242629"/>
            <a:ext cx="1882588" cy="783291"/>
          </a:xfrm>
          <a:custGeom>
            <a:avLst/>
            <a:gdLst/>
            <a:ahLst/>
            <a:cxnLst/>
            <a:rect l="l" t="t" r="r" b="b"/>
            <a:pathLst>
              <a:path w="2133600" h="887729">
                <a:moveTo>
                  <a:pt x="0" y="887353"/>
                </a:moveTo>
                <a:lnTo>
                  <a:pt x="2133601" y="887353"/>
                </a:lnTo>
                <a:lnTo>
                  <a:pt x="2133601" y="0"/>
                </a:lnTo>
                <a:lnTo>
                  <a:pt x="0" y="0"/>
                </a:lnTo>
                <a:lnTo>
                  <a:pt x="0" y="88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690227" y="2242629"/>
            <a:ext cx="1882588" cy="783291"/>
          </a:xfrm>
          <a:custGeom>
            <a:avLst/>
            <a:gdLst/>
            <a:ahLst/>
            <a:cxnLst/>
            <a:rect l="l" t="t" r="r" b="b"/>
            <a:pathLst>
              <a:path w="2133600" h="887729">
                <a:moveTo>
                  <a:pt x="0" y="887353"/>
                </a:moveTo>
                <a:lnTo>
                  <a:pt x="2133601" y="887353"/>
                </a:lnTo>
                <a:lnTo>
                  <a:pt x="2133601" y="0"/>
                </a:lnTo>
                <a:lnTo>
                  <a:pt x="0" y="0"/>
                </a:lnTo>
                <a:lnTo>
                  <a:pt x="0" y="88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572815" y="2242629"/>
            <a:ext cx="1882588" cy="783291"/>
          </a:xfrm>
          <a:custGeom>
            <a:avLst/>
            <a:gdLst/>
            <a:ahLst/>
            <a:cxnLst/>
            <a:rect l="l" t="t" r="r" b="b"/>
            <a:pathLst>
              <a:path w="2133600" h="887729">
                <a:moveTo>
                  <a:pt x="0" y="887353"/>
                </a:moveTo>
                <a:lnTo>
                  <a:pt x="2133601" y="887353"/>
                </a:lnTo>
                <a:lnTo>
                  <a:pt x="2133601" y="0"/>
                </a:lnTo>
                <a:lnTo>
                  <a:pt x="0" y="0"/>
                </a:lnTo>
                <a:lnTo>
                  <a:pt x="0" y="88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455405" y="2242629"/>
            <a:ext cx="1882588" cy="783291"/>
          </a:xfrm>
          <a:custGeom>
            <a:avLst/>
            <a:gdLst/>
            <a:ahLst/>
            <a:cxnLst/>
            <a:rect l="l" t="t" r="r" b="b"/>
            <a:pathLst>
              <a:path w="2133600" h="887729">
                <a:moveTo>
                  <a:pt x="0" y="887353"/>
                </a:moveTo>
                <a:lnTo>
                  <a:pt x="2133601" y="887353"/>
                </a:lnTo>
                <a:lnTo>
                  <a:pt x="2133601" y="0"/>
                </a:lnTo>
                <a:lnTo>
                  <a:pt x="0" y="0"/>
                </a:lnTo>
                <a:lnTo>
                  <a:pt x="0" y="88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807638" y="3025588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2"/>
                </a:moveTo>
                <a:lnTo>
                  <a:pt x="2133601" y="830102"/>
                </a:lnTo>
                <a:lnTo>
                  <a:pt x="2133601" y="0"/>
                </a:lnTo>
                <a:lnTo>
                  <a:pt x="0" y="0"/>
                </a:lnTo>
                <a:lnTo>
                  <a:pt x="0" y="830102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2690227" y="3025588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2"/>
                </a:moveTo>
                <a:lnTo>
                  <a:pt x="2133601" y="830102"/>
                </a:lnTo>
                <a:lnTo>
                  <a:pt x="2133601" y="0"/>
                </a:lnTo>
                <a:lnTo>
                  <a:pt x="0" y="0"/>
                </a:lnTo>
                <a:lnTo>
                  <a:pt x="0" y="830102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572815" y="3025588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2"/>
                </a:moveTo>
                <a:lnTo>
                  <a:pt x="2133601" y="830102"/>
                </a:lnTo>
                <a:lnTo>
                  <a:pt x="2133601" y="0"/>
                </a:lnTo>
                <a:lnTo>
                  <a:pt x="0" y="0"/>
                </a:lnTo>
                <a:lnTo>
                  <a:pt x="0" y="830102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6466609" y="3015674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2"/>
                </a:moveTo>
                <a:lnTo>
                  <a:pt x="2133601" y="830102"/>
                </a:lnTo>
                <a:lnTo>
                  <a:pt x="2133601" y="0"/>
                </a:lnTo>
                <a:lnTo>
                  <a:pt x="0" y="0"/>
                </a:lnTo>
                <a:lnTo>
                  <a:pt x="0" y="830102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07638" y="3758030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1"/>
                </a:moveTo>
                <a:lnTo>
                  <a:pt x="2133601" y="830101"/>
                </a:lnTo>
                <a:lnTo>
                  <a:pt x="2133601" y="0"/>
                </a:lnTo>
                <a:lnTo>
                  <a:pt x="0" y="0"/>
                </a:lnTo>
                <a:lnTo>
                  <a:pt x="0" y="83010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2690227" y="3758030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1"/>
                </a:moveTo>
                <a:lnTo>
                  <a:pt x="2133601" y="830101"/>
                </a:lnTo>
                <a:lnTo>
                  <a:pt x="2133601" y="0"/>
                </a:lnTo>
                <a:lnTo>
                  <a:pt x="0" y="0"/>
                </a:lnTo>
                <a:lnTo>
                  <a:pt x="0" y="83010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4572815" y="3758030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1"/>
                </a:moveTo>
                <a:lnTo>
                  <a:pt x="2133601" y="830101"/>
                </a:lnTo>
                <a:lnTo>
                  <a:pt x="2133601" y="0"/>
                </a:lnTo>
                <a:lnTo>
                  <a:pt x="0" y="0"/>
                </a:lnTo>
                <a:lnTo>
                  <a:pt x="0" y="83010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6455405" y="3758030"/>
            <a:ext cx="1882588" cy="732865"/>
          </a:xfrm>
          <a:custGeom>
            <a:avLst/>
            <a:gdLst/>
            <a:ahLst/>
            <a:cxnLst/>
            <a:rect l="l" t="t" r="r" b="b"/>
            <a:pathLst>
              <a:path w="2133600" h="830579">
                <a:moveTo>
                  <a:pt x="0" y="830101"/>
                </a:moveTo>
                <a:lnTo>
                  <a:pt x="2133601" y="830101"/>
                </a:lnTo>
                <a:lnTo>
                  <a:pt x="2133601" y="0"/>
                </a:lnTo>
                <a:lnTo>
                  <a:pt x="0" y="0"/>
                </a:lnTo>
                <a:lnTo>
                  <a:pt x="0" y="83010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690227" y="2237026"/>
            <a:ext cx="0" cy="2259106"/>
          </a:xfrm>
          <a:custGeom>
            <a:avLst/>
            <a:gdLst/>
            <a:ahLst/>
            <a:cxnLst/>
            <a:rect l="l" t="t" r="r" b="b"/>
            <a:pathLst>
              <a:path h="2560320">
                <a:moveTo>
                  <a:pt x="0" y="0"/>
                </a:moveTo>
                <a:lnTo>
                  <a:pt x="0" y="256025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572816" y="2237026"/>
            <a:ext cx="0" cy="2259106"/>
          </a:xfrm>
          <a:custGeom>
            <a:avLst/>
            <a:gdLst/>
            <a:ahLst/>
            <a:cxnLst/>
            <a:rect l="l" t="t" r="r" b="b"/>
            <a:pathLst>
              <a:path h="2560320">
                <a:moveTo>
                  <a:pt x="0" y="0"/>
                </a:moveTo>
                <a:lnTo>
                  <a:pt x="0" y="256025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6455405" y="2237026"/>
            <a:ext cx="0" cy="2259106"/>
          </a:xfrm>
          <a:custGeom>
            <a:avLst/>
            <a:gdLst/>
            <a:ahLst/>
            <a:cxnLst/>
            <a:rect l="l" t="t" r="r" b="b"/>
            <a:pathLst>
              <a:path h="2560320">
                <a:moveTo>
                  <a:pt x="0" y="0"/>
                </a:moveTo>
                <a:lnTo>
                  <a:pt x="0" y="256025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802035" y="3025588"/>
            <a:ext cx="7541559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7103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802035" y="3758030"/>
            <a:ext cx="7541559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7103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807638" y="2237026"/>
            <a:ext cx="0" cy="2259106"/>
          </a:xfrm>
          <a:custGeom>
            <a:avLst/>
            <a:gdLst/>
            <a:ahLst/>
            <a:cxnLst/>
            <a:rect l="l" t="t" r="r" b="b"/>
            <a:pathLst>
              <a:path h="2560320">
                <a:moveTo>
                  <a:pt x="0" y="0"/>
                </a:moveTo>
                <a:lnTo>
                  <a:pt x="0" y="256025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8337994" y="2237026"/>
            <a:ext cx="0" cy="2259106"/>
          </a:xfrm>
          <a:custGeom>
            <a:avLst/>
            <a:gdLst/>
            <a:ahLst/>
            <a:cxnLst/>
            <a:rect l="l" t="t" r="r" b="b"/>
            <a:pathLst>
              <a:path h="2560320">
                <a:moveTo>
                  <a:pt x="0" y="0"/>
                </a:moveTo>
                <a:lnTo>
                  <a:pt x="0" y="256025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802035" y="2242629"/>
            <a:ext cx="7541559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7103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802035" y="4490473"/>
            <a:ext cx="7541559" cy="0"/>
          </a:xfrm>
          <a:custGeom>
            <a:avLst/>
            <a:gdLst/>
            <a:ahLst/>
            <a:cxnLst/>
            <a:rect l="l" t="t" r="r" b="b"/>
            <a:pathLst>
              <a:path w="8547100">
                <a:moveTo>
                  <a:pt x="0" y="0"/>
                </a:moveTo>
                <a:lnTo>
                  <a:pt x="8547103" y="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877114" y="2310024"/>
            <a:ext cx="94129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853"/>
              </a:lnSpc>
            </a:pP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588" b="1" spc="-13" dirty="0">
                <a:solidFill>
                  <a:srgbClr val="FFFFFF"/>
                </a:solidFill>
                <a:latin typeface="Arial"/>
                <a:cs typeface="Arial"/>
              </a:rPr>
              <a:t>pected</a:t>
            </a:r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 Company</a:t>
            </a:r>
            <a:endParaRPr sz="1588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9704" y="2310024"/>
            <a:ext cx="94129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853"/>
              </a:lnSpc>
            </a:pP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tua</a:t>
            </a:r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l Company</a:t>
            </a:r>
            <a:endParaRPr sz="1588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42292" y="2310024"/>
            <a:ext cx="919443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853"/>
              </a:lnSpc>
            </a:pP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588" b="1" spc="-13" dirty="0">
                <a:solidFill>
                  <a:srgbClr val="FFFFFF"/>
                </a:solidFill>
                <a:latin typeface="Arial"/>
                <a:cs typeface="Arial"/>
              </a:rPr>
              <a:t>pected</a:t>
            </a:r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88" b="1" spc="-13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588" b="1" spc="-13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1588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4881" y="2310024"/>
            <a:ext cx="639296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1853"/>
              </a:lnSpc>
            </a:pP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588" b="1" spc="-9" dirty="0">
                <a:solidFill>
                  <a:srgbClr val="FFFFFF"/>
                </a:solidFill>
                <a:latin typeface="Arial"/>
                <a:cs typeface="Arial"/>
              </a:rPr>
              <a:t>tua</a:t>
            </a:r>
            <a:r>
              <a:rPr sz="1588" b="1" spc="-4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1588" b="1" spc="-13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588" b="1" spc="-13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88" b="1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1588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68171" y="3045446"/>
            <a:ext cx="190431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471"/>
              </a:lnSpc>
            </a:pPr>
            <a:r>
              <a:rPr lang="en-US" sz="2118" b="1" dirty="0">
                <a:latin typeface="Arial Narrow"/>
                <a:cs typeface="Arial Narrow"/>
              </a:rPr>
              <a:t>Refactoring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524851" y="3843966"/>
            <a:ext cx="133406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471"/>
              </a:lnSpc>
            </a:pPr>
            <a:r>
              <a:rPr lang="en-US" sz="2118" b="1" spc="-13" dirty="0">
                <a:latin typeface="Arial Narrow"/>
                <a:cs typeface="Arial Narrow"/>
              </a:rPr>
              <a:t>Scheduling optimization</a:t>
            </a:r>
            <a:endParaRPr sz="2118" dirty="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37194" y="3837081"/>
            <a:ext cx="145620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471"/>
              </a:lnSpc>
            </a:pPr>
            <a:r>
              <a:rPr lang="en-US" sz="2118" b="1" spc="-13" dirty="0">
                <a:latin typeface="Arial Narrow"/>
                <a:cs typeface="Arial Narrow"/>
              </a:rPr>
              <a:t>MROI</a:t>
            </a:r>
            <a:endParaRPr sz="2118" dirty="0">
              <a:latin typeface="Arial Narrow"/>
              <a:cs typeface="Arial Narrow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C91552A-B6E7-45C0-B3E2-CEFE956C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5" y="3757334"/>
            <a:ext cx="1924050" cy="8477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4F28A0AB-E51F-45A8-B848-A8B7405F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19" y="3775232"/>
            <a:ext cx="1924050" cy="847725"/>
          </a:xfrm>
          <a:prstGeom prst="rect">
            <a:avLst/>
          </a:prstGeom>
        </p:spPr>
      </p:pic>
      <p:sp>
        <p:nvSpPr>
          <p:cNvPr id="41" name="object 28">
            <a:extLst>
              <a:ext uri="{FF2B5EF4-FFF2-40B4-BE49-F238E27FC236}">
                <a16:creationId xmlns:a16="http://schemas.microsoft.com/office/drawing/2014/main" xmlns="" id="{D3FC006B-B708-4053-A995-309D81323A33}"/>
              </a:ext>
            </a:extLst>
          </p:cNvPr>
          <p:cNvSpPr txBox="1"/>
          <p:nvPr/>
        </p:nvSpPr>
        <p:spPr>
          <a:xfrm>
            <a:off x="6509884" y="3034556"/>
            <a:ext cx="190431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471"/>
              </a:lnSpc>
            </a:pPr>
            <a:r>
              <a:rPr lang="en-US" sz="2118" b="1" dirty="0">
                <a:latin typeface="Arial Narrow"/>
                <a:cs typeface="Arial Narrow"/>
              </a:rPr>
              <a:t>Refactoring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3CD00D2-43C4-4DCF-AD3A-D9B63DA6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42" y="3021740"/>
            <a:ext cx="1855347" cy="7176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B4F6BC6D-2C61-4777-B0C0-53F0B3D4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669" y="3034556"/>
            <a:ext cx="1924050" cy="7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324" y="114300"/>
            <a:ext cx="6695440" cy="589990"/>
          </a:xfrm>
        </p:spPr>
        <p:txBody>
          <a:bodyPr/>
          <a:lstStyle/>
          <a:p>
            <a:r>
              <a:rPr lang="en-US" sz="3200" dirty="0" smtClean="0"/>
              <a:t>Code </a:t>
            </a:r>
            <a:r>
              <a:rPr lang="en-US" sz="3200" dirty="0" err="1" smtClean="0"/>
              <a:t>Antipatterns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(Refactoring Opportunities)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867275" y="2114550"/>
            <a:ext cx="4286250" cy="2997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Switch statements</a:t>
            </a:r>
          </a:p>
          <a:p>
            <a:r>
              <a:rPr lang="en-US" altLang="en-US" sz="2400" dirty="0" smtClean="0"/>
              <a:t>Data class </a:t>
            </a:r>
          </a:p>
          <a:p>
            <a:r>
              <a:rPr lang="en-US" altLang="en-US" sz="2400" dirty="0" smtClean="0"/>
              <a:t>Functional decomposition</a:t>
            </a:r>
          </a:p>
          <a:p>
            <a:r>
              <a:rPr lang="en-US" altLang="en-US" sz="2400" dirty="0" smtClean="0"/>
              <a:t>…</a:t>
            </a:r>
            <a:endParaRPr lang="en-US" altLang="en-US" sz="2400" dirty="0" smtClean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4325" y="2114550"/>
            <a:ext cx="45434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15000"/>
              </a:spcBef>
              <a:spcAft>
                <a:spcPct val="15000"/>
              </a:spcAft>
              <a:buChar char="•"/>
              <a:defRPr sz="3200">
                <a:solidFill>
                  <a:srgbClr val="020C4A"/>
                </a:solidFill>
                <a:latin typeface="Arial" pitchFamily="34" charset="0"/>
              </a:defRPr>
            </a:lvl1pPr>
            <a:lvl2pPr marL="742950" indent="-285750">
              <a:spcBef>
                <a:spcPct val="15000"/>
              </a:spcBef>
              <a:spcAft>
                <a:spcPct val="15000"/>
              </a:spcAft>
              <a:buChar char="–"/>
              <a:defRPr sz="2800">
                <a:solidFill>
                  <a:srgbClr val="020C4A"/>
                </a:solidFill>
                <a:latin typeface="Arial" pitchFamily="34" charset="0"/>
              </a:defRPr>
            </a:lvl2pPr>
            <a:lvl3pPr marL="1143000" indent="-228600">
              <a:spcBef>
                <a:spcPct val="15000"/>
              </a:spcBef>
              <a:spcAft>
                <a:spcPct val="15000"/>
              </a:spcAft>
              <a:buChar char="•"/>
              <a:defRPr sz="2400">
                <a:solidFill>
                  <a:srgbClr val="020C4A"/>
                </a:solidFill>
                <a:latin typeface="Arial" pitchFamily="34" charset="0"/>
              </a:defRPr>
            </a:lvl3pPr>
            <a:lvl4pPr marL="1600200" indent="-228600">
              <a:spcBef>
                <a:spcPct val="15000"/>
              </a:spcBef>
              <a:spcAft>
                <a:spcPct val="15000"/>
              </a:spcAft>
              <a:buChar char="–"/>
              <a:defRPr sz="2000">
                <a:solidFill>
                  <a:srgbClr val="020C4A"/>
                </a:solidFill>
                <a:latin typeface="Arial" pitchFamily="34" charset="0"/>
              </a:defRPr>
            </a:lvl4pPr>
            <a:lvl5pPr marL="2057400" indent="-22860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15000"/>
              </a:spcAft>
              <a:buChar char="»"/>
              <a:defRPr sz="2000">
                <a:solidFill>
                  <a:srgbClr val="020C4A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Duplicated code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Long method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Large class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Long parameter list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Message chain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alt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19075" y="5118100"/>
            <a:ext cx="9034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Brown, William J., McCormick III, Hays W. "Skip", Thomas, Scott W.   </a:t>
            </a:r>
            <a:r>
              <a:rPr lang="en-US" sz="2400" dirty="0" err="1">
                <a:solidFill>
                  <a:srgbClr val="002042"/>
                </a:solidFill>
                <a:latin typeface="HelveticaNeueLT Std Lt"/>
                <a:cs typeface="Verdana"/>
              </a:rPr>
              <a:t>AntiPatterns</a:t>
            </a:r>
            <a:r>
              <a:rPr lang="en-US" sz="2400" dirty="0">
                <a:solidFill>
                  <a:srgbClr val="002042"/>
                </a:solidFill>
                <a:latin typeface="HelveticaNeueLT Std Lt"/>
                <a:cs typeface="Verdana"/>
              </a:rPr>
              <a:t> in project management.  New York: Wiley, 2000. </a:t>
            </a:r>
          </a:p>
        </p:txBody>
      </p:sp>
    </p:spTree>
    <p:extLst>
      <p:ext uri="{BB962C8B-B14F-4D97-AF65-F5344CB8AC3E}">
        <p14:creationId xmlns:p14="http://schemas.microsoft.com/office/powerpoint/2010/main" val="16566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3464" y="-18854"/>
            <a:ext cx="7214333" cy="754406"/>
          </a:xfrm>
          <a:prstGeom prst="rect">
            <a:avLst/>
          </a:prstGeom>
        </p:spPr>
        <p:txBody>
          <a:bodyPr vert="horz" wrap="square" lIns="0" tIns="259430" rIns="0" bIns="0" rtlCol="0">
            <a:spAutoFit/>
          </a:bodyPr>
          <a:lstStyle/>
          <a:p>
            <a:pPr marL="517179"/>
            <a:r>
              <a:rPr sz="3200" spc="-22" dirty="0"/>
              <a:t>L</a:t>
            </a:r>
            <a:r>
              <a:rPr sz="3200" dirty="0"/>
              <a:t>4:</a:t>
            </a:r>
            <a:r>
              <a:rPr sz="3200" spc="-4" dirty="0"/>
              <a:t> </a:t>
            </a:r>
            <a:r>
              <a:rPr sz="3200" spc="-22" dirty="0"/>
              <a:t>T</a:t>
            </a:r>
            <a:r>
              <a:rPr sz="3200" spc="-18" dirty="0"/>
              <a:t>o</a:t>
            </a:r>
            <a:r>
              <a:rPr sz="3200" spc="-4" dirty="0"/>
              <a:t> </a:t>
            </a:r>
            <a:r>
              <a:rPr sz="3200" spc="-22" dirty="0"/>
              <a:t>G</a:t>
            </a:r>
            <a:r>
              <a:rPr sz="3200" dirty="0"/>
              <a:t>r</a:t>
            </a:r>
            <a:r>
              <a:rPr sz="3200" spc="-22" dirty="0"/>
              <a:t>ow</a:t>
            </a:r>
            <a:r>
              <a:rPr sz="3200" spc="-4" dirty="0"/>
              <a:t> </a:t>
            </a:r>
            <a:r>
              <a:rPr sz="3200" spc="-18" dirty="0"/>
              <a:t>Ot</a:t>
            </a:r>
            <a:r>
              <a:rPr sz="3200" spc="-22" dirty="0"/>
              <a:t>h</a:t>
            </a:r>
            <a:r>
              <a:rPr sz="3200" dirty="0"/>
              <a:t>ers</a:t>
            </a:r>
            <a:r>
              <a:rPr sz="3200" spc="-9" dirty="0"/>
              <a:t>,</a:t>
            </a:r>
            <a:r>
              <a:rPr sz="3200" spc="-4" dirty="0"/>
              <a:t> </a:t>
            </a:r>
            <a:r>
              <a:rPr sz="3200" spc="-22" dirty="0"/>
              <a:t>G</a:t>
            </a:r>
            <a:r>
              <a:rPr sz="3200" dirty="0"/>
              <a:t>r</a:t>
            </a:r>
            <a:r>
              <a:rPr sz="3200" spc="-22" dirty="0"/>
              <a:t>ow</a:t>
            </a:r>
            <a:r>
              <a:rPr sz="3200" spc="-4" dirty="0"/>
              <a:t> </a:t>
            </a:r>
            <a:r>
              <a:rPr sz="3200" spc="-18" dirty="0"/>
              <a:t>Y</a:t>
            </a:r>
            <a:r>
              <a:rPr sz="3200" spc="-22" dirty="0"/>
              <a:t>ou</a:t>
            </a:r>
            <a:r>
              <a:rPr sz="3200" dirty="0"/>
              <a:t>rse</a:t>
            </a:r>
            <a:r>
              <a:rPr sz="3200" spc="-9" dirty="0"/>
              <a:t>l</a:t>
            </a:r>
            <a:r>
              <a:rPr sz="3200" dirty="0"/>
              <a:t>f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3"/>
            <a:fld id="{81D60167-4931-47E6-BA6A-407CBD079E47}" type="slidenum">
              <a:rPr dirty="0"/>
              <a:pPr marL="22413"/>
              <a:t>70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38697" y="1143001"/>
            <a:ext cx="8068234" cy="283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538697" y="4380060"/>
            <a:ext cx="7810646" cy="2174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 marR="4483">
              <a:lnSpc>
                <a:spcPts val="2294"/>
              </a:lnSpc>
            </a:pPr>
            <a:r>
              <a:rPr sz="2800" dirty="0">
                <a:latin typeface="Arial"/>
                <a:cs typeface="Arial"/>
              </a:rPr>
              <a:t>Do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you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plan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spc="-9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your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personal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grow</a:t>
            </a:r>
            <a:r>
              <a:rPr sz="2800" spc="-9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h?</a:t>
            </a:r>
            <a:endParaRPr lang="en-US" sz="2800" dirty="0">
              <a:latin typeface="Arial"/>
              <a:cs typeface="Arial"/>
            </a:endParaRPr>
          </a:p>
          <a:p>
            <a:pPr marL="11206" marR="4483">
              <a:lnSpc>
                <a:spcPts val="2294"/>
              </a:lnSpc>
            </a:pPr>
            <a:endParaRPr lang="en-US" sz="2800" dirty="0">
              <a:latin typeface="Arial"/>
              <a:cs typeface="Arial"/>
            </a:endParaRPr>
          </a:p>
          <a:p>
            <a:pPr marL="11206" marR="4483">
              <a:lnSpc>
                <a:spcPts val="2294"/>
              </a:lnSpc>
            </a:pPr>
            <a:r>
              <a:rPr sz="2800" dirty="0">
                <a:latin typeface="Arial"/>
                <a:cs typeface="Arial"/>
              </a:rPr>
              <a:t>How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you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</a:t>
            </a:r>
            <a:r>
              <a:rPr sz="2800" spc="-9" dirty="0">
                <a:latin typeface="Arial"/>
                <a:cs typeface="Arial"/>
              </a:rPr>
              <a:t>t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-9" dirty="0">
                <a:latin typeface="Arial"/>
                <a:cs typeface="Arial"/>
              </a:rPr>
              <a:t>tt</a:t>
            </a:r>
            <a:r>
              <a:rPr sz="2800" dirty="0">
                <a:latin typeface="Arial"/>
                <a:cs typeface="Arial"/>
              </a:rPr>
              <a:t>er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9" dirty="0">
                <a:latin typeface="Arial"/>
                <a:cs typeface="Arial"/>
              </a:rPr>
              <a:t>t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wha</a:t>
            </a:r>
            <a:r>
              <a:rPr sz="2800" spc="-9" dirty="0">
                <a:latin typeface="Arial"/>
                <a:cs typeface="Arial"/>
              </a:rPr>
              <a:t>t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you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do?</a:t>
            </a:r>
          </a:p>
          <a:p>
            <a:pPr marL="11206">
              <a:lnSpc>
                <a:spcPts val="2224"/>
              </a:lnSpc>
            </a:pPr>
            <a:endParaRPr lang="en-US" sz="2800" dirty="0">
              <a:latin typeface="Arial"/>
              <a:cs typeface="Arial"/>
            </a:endParaRPr>
          </a:p>
          <a:p>
            <a:pPr marL="11206">
              <a:lnSpc>
                <a:spcPts val="2224"/>
              </a:lnSpc>
            </a:pPr>
            <a:r>
              <a:rPr sz="2800" dirty="0">
                <a:latin typeface="Arial"/>
                <a:cs typeface="Arial"/>
              </a:rPr>
              <a:t>How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 you improve your relationships?</a:t>
            </a:r>
            <a:endParaRPr lang="en-US" sz="2800" dirty="0">
              <a:latin typeface="Arial"/>
              <a:cs typeface="Arial"/>
            </a:endParaRPr>
          </a:p>
          <a:p>
            <a:pPr marL="11206">
              <a:lnSpc>
                <a:spcPts val="2224"/>
              </a:lnSpc>
            </a:pPr>
            <a:endParaRPr sz="2800" dirty="0">
              <a:latin typeface="Arial"/>
              <a:cs typeface="Arial"/>
            </a:endParaRPr>
          </a:p>
          <a:p>
            <a:pPr marL="11206">
              <a:spcBef>
                <a:spcPts val="53"/>
              </a:spcBef>
            </a:pPr>
            <a:r>
              <a:rPr sz="2800" dirty="0">
                <a:latin typeface="Arial"/>
                <a:cs typeface="Arial"/>
              </a:rPr>
              <a:t>How do you gain</a:t>
            </a:r>
            <a:r>
              <a:rPr sz="2800" spc="-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insigh</a:t>
            </a:r>
            <a:r>
              <a:rPr sz="2800" spc="-9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3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0372" y="1991627"/>
            <a:ext cx="9644743" cy="1350745"/>
          </a:xfrm>
        </p:spPr>
        <p:txBody>
          <a:bodyPr/>
          <a:lstStyle/>
          <a:p>
            <a:r>
              <a:rPr lang="en-US" altLang="en-US" sz="4000" dirty="0" smtClean="0"/>
              <a:t>Search-Based Software Refactoring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6608" y="3819341"/>
            <a:ext cx="7040880" cy="1139188"/>
          </a:xfrm>
        </p:spPr>
        <p:txBody>
          <a:bodyPr/>
          <a:lstStyle/>
          <a:p>
            <a:r>
              <a:rPr lang="en-US" sz="2400" dirty="0"/>
              <a:t>Marouane </a:t>
            </a:r>
            <a:r>
              <a:rPr lang="en-US" sz="2400" dirty="0" err="1"/>
              <a:t>Kessentini</a:t>
            </a:r>
            <a:endParaRPr lang="en-US" sz="2400" dirty="0"/>
          </a:p>
          <a:p>
            <a:r>
              <a:rPr lang="en-US" sz="2400" dirty="0"/>
              <a:t>marouane@umich.edu </a:t>
            </a:r>
          </a:p>
          <a:p>
            <a:endParaRPr lang="en-US" dirty="0"/>
          </a:p>
          <a:p>
            <a:r>
              <a:rPr lang="en-US" dirty="0"/>
              <a:t>SBSE Research Lab, CIS Department, </a:t>
            </a:r>
          </a:p>
          <a:p>
            <a:r>
              <a:rPr lang="en-US" dirty="0"/>
              <a:t>College of Engineering and Computer Science </a:t>
            </a:r>
          </a:p>
          <a:p>
            <a:r>
              <a:rPr lang="en-US" dirty="0"/>
              <a:t>University of </a:t>
            </a:r>
            <a:r>
              <a:rPr lang="en-US" dirty="0" smtClean="0"/>
              <a:t>Michigan-Dearborn</a:t>
            </a:r>
            <a:r>
              <a:rPr lang="en-US" dirty="0"/>
              <a:t>, MI USA</a:t>
            </a:r>
          </a:p>
          <a:p>
            <a:endParaRPr lang="en-US" dirty="0"/>
          </a:p>
          <a:p>
            <a:r>
              <a:rPr lang="en-US" dirty="0" smtClean="0"/>
              <a:t>03/14/2018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5344"/>
            <a:ext cx="1266792" cy="92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8" y="101443"/>
            <a:ext cx="1094984" cy="10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2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743" y="106329"/>
            <a:ext cx="6695440" cy="589990"/>
          </a:xfrm>
        </p:spPr>
        <p:txBody>
          <a:bodyPr/>
          <a:lstStyle/>
          <a:p>
            <a:r>
              <a:rPr lang="en-US" sz="3600" dirty="0" smtClean="0"/>
              <a:t>Refactoring Types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refactoring-menu.jpg                                           0000268E&#10;MEMOREX512                     000000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0" y="1162050"/>
            <a:ext cx="3327170" cy="56578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8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Support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B0F565-CD96-4A2C-BEFF-29CE3941B3E8}" type="datetime1">
              <a:rPr lang="en-US" smtClean="0"/>
              <a:t>3/14/2018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40267" y="1600200"/>
            <a:ext cx="8229600" cy="51435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en-US" sz="2800" dirty="0" smtClean="0"/>
              <a:t>JAVA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 smtClean="0"/>
              <a:t>Eclipse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 smtClean="0"/>
              <a:t>IntelliJ IDEA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 smtClean="0"/>
              <a:t>Borland </a:t>
            </a:r>
            <a:r>
              <a:rPr lang="en-GB" altLang="en-US" sz="2400" dirty="0" err="1" smtClean="0"/>
              <a:t>JBuilder</a:t>
            </a:r>
            <a:endParaRPr lang="en-GB" altLang="en-US" sz="2400" dirty="0" smtClean="0"/>
          </a:p>
          <a:p>
            <a:pPr lvl="1">
              <a:lnSpc>
                <a:spcPct val="90000"/>
              </a:lnSpc>
            </a:pPr>
            <a:r>
              <a:rPr lang="en-GB" altLang="en-US" sz="2400" dirty="0" smtClean="0"/>
              <a:t>NetBeans</a:t>
            </a:r>
          </a:p>
          <a:p>
            <a:pPr lvl="1">
              <a:lnSpc>
                <a:spcPct val="90000"/>
              </a:lnSpc>
            </a:pPr>
            <a:r>
              <a:rPr lang="nl-NL" altLang="en-US" sz="2400" dirty="0" smtClean="0"/>
              <a:t>RefactorIT plug-in for Eclipse, Borland JBuilder, NetBeans, Oracle JDeveloper</a:t>
            </a:r>
          </a:p>
          <a:p>
            <a:pPr>
              <a:lnSpc>
                <a:spcPct val="90000"/>
              </a:lnSpc>
            </a:pPr>
            <a:r>
              <a:rPr lang="nl-NL" altLang="en-US" sz="2800" dirty="0" smtClean="0"/>
              <a:t>.NET</a:t>
            </a:r>
          </a:p>
          <a:p>
            <a:pPr lvl="1">
              <a:lnSpc>
                <a:spcPct val="90000"/>
              </a:lnSpc>
            </a:pPr>
            <a:r>
              <a:rPr lang="nl-NL" altLang="en-US" sz="2400" dirty="0" smtClean="0"/>
              <a:t>IntelliJ Resharper for Visual Studio .NET</a:t>
            </a:r>
          </a:p>
          <a:p>
            <a:pPr lvl="1">
              <a:lnSpc>
                <a:spcPct val="90000"/>
              </a:lnSpc>
            </a:pPr>
            <a:r>
              <a:rPr lang="en-GB" altLang="en-US" sz="2400" dirty="0" smtClean="0"/>
              <a:t>Visual Studio .NET Team Studio 2005 (Forthcoming)</a:t>
            </a:r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968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W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11232</TotalTime>
  <Words>3751</Words>
  <Application>Microsoft Office PowerPoint</Application>
  <PresentationFormat>On-screen Show (4:3)</PresentationFormat>
  <Paragraphs>1085</Paragraphs>
  <Slides>71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MWM</vt:lpstr>
      <vt:lpstr>Equation</vt:lpstr>
      <vt:lpstr>Document</vt:lpstr>
      <vt:lpstr>Search-Based Software Refactoring</vt:lpstr>
      <vt:lpstr>SBSE-Michigan  Research Lab</vt:lpstr>
      <vt:lpstr>SBSE-Michigan  Research Lab</vt:lpstr>
      <vt:lpstr>Software Evolution</vt:lpstr>
      <vt:lpstr>What is Refactoring?</vt:lpstr>
      <vt:lpstr>PowerPoint Presentation</vt:lpstr>
      <vt:lpstr>Code Antipatterns  (Refactoring Opportunities)</vt:lpstr>
      <vt:lpstr>Refactoring Types</vt:lpstr>
      <vt:lpstr>Tool Support</vt:lpstr>
      <vt:lpstr>Refactoring Process</vt:lpstr>
      <vt:lpstr>Extract Class</vt:lpstr>
      <vt:lpstr>Refactoring Management…</vt:lpstr>
      <vt:lpstr>Something to think about…</vt:lpstr>
      <vt:lpstr>PowerPoint Presentation</vt:lpstr>
      <vt:lpstr>PowerPoint Presentation</vt:lpstr>
      <vt:lpstr>Corpus of Papers</vt:lpstr>
      <vt:lpstr>O1: To Grow, Welcome Outsiders, Champions from Other Communities</vt:lpstr>
      <vt:lpstr>O2: To Grow, Expand Focus of Interest (the WHAT)</vt:lpstr>
      <vt:lpstr>O3: To Grow, Expand the Target Artefacts</vt:lpstr>
      <vt:lpstr>PowerPoint Presentation</vt:lpstr>
      <vt:lpstr>PowerPoint Presentation</vt:lpstr>
      <vt:lpstr>PowerPoint Presentation</vt:lpstr>
      <vt:lpstr>The Big Growth from 2012-2013</vt:lpstr>
      <vt:lpstr>PowerPoint Presentation</vt:lpstr>
      <vt:lpstr>Big Growth Enabled by Community Engineering</vt:lpstr>
      <vt:lpstr>SBSE@Michigan  Our Recent Advances on Search-Based Refactoring (2014-2016) </vt:lpstr>
      <vt:lpstr>SBSE@Michigan  Our Recent Advances on Search-Based Refactoring (2014-2016) </vt:lpstr>
      <vt:lpstr>PowerPoint Presentation</vt:lpstr>
      <vt:lpstr>Why Search-Based Refactoring?</vt:lpstr>
      <vt:lpstr>Search-Based Refactoring</vt:lpstr>
      <vt:lpstr> 1st International Workshop on Refactoring  IWoR 2016</vt:lpstr>
      <vt:lpstr>Existing work Refactoring Challenges</vt:lpstr>
      <vt:lpstr>Our Refactoring Research Prototype</vt:lpstr>
      <vt:lpstr>Interactive Refactoring Framework</vt:lpstr>
      <vt:lpstr>Dynamic Interactive Refactoring</vt:lpstr>
      <vt:lpstr>Multi-Objective Refactoring</vt:lpstr>
      <vt:lpstr>NSGA-II Overview</vt:lpstr>
      <vt:lpstr>SBSE is so generic…</vt:lpstr>
      <vt:lpstr>Representation of Individuals</vt:lpstr>
      <vt:lpstr>Representation of Individuals</vt:lpstr>
      <vt:lpstr>Interactive  Recommendation</vt:lpstr>
      <vt:lpstr>Running example</vt:lpstr>
      <vt:lpstr>Running example</vt:lpstr>
      <vt:lpstr>PowerPoint Presentation</vt:lpstr>
      <vt:lpstr>Results</vt:lpstr>
      <vt:lpstr>Industrial Case Study: Ford Motor Company</vt:lpstr>
      <vt:lpstr>Quality Gain</vt:lpstr>
      <vt:lpstr>Code Smells Relevance</vt:lpstr>
      <vt:lpstr>Usefulness of Code Smells</vt:lpstr>
      <vt:lpstr>Results: Feed-back from Developers</vt:lpstr>
      <vt:lpstr>PowerPoint Presentation</vt:lpstr>
      <vt:lpstr>PowerPoint Presentation</vt:lpstr>
      <vt:lpstr>State-of-the art</vt:lpstr>
      <vt:lpstr>Our Recent Services Design  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Algorithm/Programming</vt:lpstr>
      <vt:lpstr>PowerPoint Presentation</vt:lpstr>
      <vt:lpstr>PowerPoint Presentation</vt:lpstr>
      <vt:lpstr>PowerPoint Presentation</vt:lpstr>
      <vt:lpstr>PowerPoint Presentation</vt:lpstr>
      <vt:lpstr>Results</vt:lpstr>
      <vt:lpstr>Reflections and Lessons</vt:lpstr>
      <vt:lpstr>PowerPoint Presentation</vt:lpstr>
      <vt:lpstr>L2: Find Your Dream and then Live It</vt:lpstr>
      <vt:lpstr>L3: Proactively Look for Opportunities, but Be Flexible</vt:lpstr>
      <vt:lpstr>L4: To Grow Others, Grow Yourself</vt:lpstr>
      <vt:lpstr>Search-Based Software Refactoring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Fabre</dc:creator>
  <cp:lastModifiedBy>CIS 244</cp:lastModifiedBy>
  <cp:revision>1243</cp:revision>
  <cp:lastPrinted>2012-03-19T17:06:36Z</cp:lastPrinted>
  <dcterms:created xsi:type="dcterms:W3CDTF">2011-09-13T16:43:05Z</dcterms:created>
  <dcterms:modified xsi:type="dcterms:W3CDTF">2018-03-14T19:10:37Z</dcterms:modified>
</cp:coreProperties>
</file>